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3" r:id="rId1"/>
  </p:sldMasterIdLst>
  <p:notesMasterIdLst>
    <p:notesMasterId r:id="rId14"/>
  </p:notesMasterIdLst>
  <p:sldIdLst>
    <p:sldId id="256" r:id="rId2"/>
    <p:sldId id="259" r:id="rId3"/>
    <p:sldId id="261" r:id="rId4"/>
    <p:sldId id="258" r:id="rId5"/>
    <p:sldId id="267" r:id="rId6"/>
    <p:sldId id="262" r:id="rId7"/>
    <p:sldId id="268" r:id="rId8"/>
    <p:sldId id="264" r:id="rId9"/>
    <p:sldId id="265" r:id="rId10"/>
    <p:sldId id="269" r:id="rId11"/>
    <p:sldId id="257" r:id="rId12"/>
    <p:sldId id="263"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278" autoAdjust="0"/>
    <p:restoredTop sz="94902" autoAdjust="0"/>
  </p:normalViewPr>
  <p:slideViewPr>
    <p:cSldViewPr snapToGrid="0">
      <p:cViewPr varScale="1">
        <p:scale>
          <a:sx n="78" d="100"/>
          <a:sy n="78" d="100"/>
        </p:scale>
        <p:origin x="1003"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52D51E0-B172-4F29-A6D1-CDFFFFDFD37E}" type="doc">
      <dgm:prSet loTypeId="urn:microsoft.com/office/officeart/2005/8/layout/vList2" loCatId="list" qsTypeId="urn:microsoft.com/office/officeart/2005/8/quickstyle/simple4" qsCatId="simple" csTypeId="urn:microsoft.com/office/officeart/2005/8/colors/colorful2" csCatId="colorful"/>
      <dgm:spPr/>
      <dgm:t>
        <a:bodyPr/>
        <a:lstStyle/>
        <a:p>
          <a:endParaRPr lang="en-US"/>
        </a:p>
      </dgm:t>
    </dgm:pt>
    <dgm:pt modelId="{5378BE67-4001-48D0-89C0-08C1E5A6FD64}">
      <dgm:prSet custT="1"/>
      <dgm:spPr/>
      <dgm:t>
        <a:bodyPr/>
        <a:lstStyle/>
        <a:p>
          <a:r>
            <a:rPr lang="en-US" sz="2000" b="0" i="0" baseline="0" dirty="0"/>
            <a:t>Lu, W., Li, J., Wang, J., &amp; Qin, L. (2021). A CNN-</a:t>
          </a:r>
          <a:r>
            <a:rPr lang="en-US" sz="2000" b="0" i="0" baseline="0" dirty="0" err="1"/>
            <a:t>BiLSTM</a:t>
          </a:r>
          <a:r>
            <a:rPr lang="en-US" sz="2000" b="0" i="0" baseline="0" dirty="0"/>
            <a:t>-AM method for stock price prediction. </a:t>
          </a:r>
          <a:r>
            <a:rPr lang="en-US" sz="2000" b="0" i="1" baseline="0" dirty="0"/>
            <a:t>Neural Computing and Applications</a:t>
          </a:r>
          <a:r>
            <a:rPr lang="en-US" sz="2000" b="0" i="0" baseline="0" dirty="0"/>
            <a:t>, </a:t>
          </a:r>
          <a:r>
            <a:rPr lang="en-US" sz="2000" b="0" i="1" baseline="0" dirty="0"/>
            <a:t>33</a:t>
          </a:r>
          <a:r>
            <a:rPr lang="en-US" sz="2000" b="0" i="0" baseline="0" dirty="0"/>
            <a:t>, 4741-4753.</a:t>
          </a:r>
          <a:endParaRPr lang="en-US" sz="2000" dirty="0"/>
        </a:p>
      </dgm:t>
    </dgm:pt>
    <dgm:pt modelId="{378C58DD-6AEB-40AC-ABBA-086B01F50535}" type="parTrans" cxnId="{F4C6A886-6E84-49A2-A705-05061FA1D28F}">
      <dgm:prSet/>
      <dgm:spPr/>
      <dgm:t>
        <a:bodyPr/>
        <a:lstStyle/>
        <a:p>
          <a:endParaRPr lang="en-US"/>
        </a:p>
      </dgm:t>
    </dgm:pt>
    <dgm:pt modelId="{A1C9E01C-8CE8-44BF-BE53-4654352A701C}" type="sibTrans" cxnId="{F4C6A886-6E84-49A2-A705-05061FA1D28F}">
      <dgm:prSet/>
      <dgm:spPr/>
      <dgm:t>
        <a:bodyPr/>
        <a:lstStyle/>
        <a:p>
          <a:endParaRPr lang="en-US"/>
        </a:p>
      </dgm:t>
    </dgm:pt>
    <dgm:pt modelId="{4BFE84FD-B00C-4C59-A05C-96124BE1D6EF}">
      <dgm:prSet custT="1"/>
      <dgm:spPr/>
      <dgm:t>
        <a:bodyPr/>
        <a:lstStyle/>
        <a:p>
          <a:r>
            <a:rPr lang="en-US" sz="2000" b="0" i="0" baseline="0" dirty="0" err="1"/>
            <a:t>Virlics</a:t>
          </a:r>
          <a:r>
            <a:rPr lang="en-US" sz="2000" b="0" i="0" baseline="0" dirty="0"/>
            <a:t>, A. (2013). Investment decision making and risk. </a:t>
          </a:r>
          <a:r>
            <a:rPr lang="en-US" sz="2000" b="0" i="1" baseline="0" dirty="0"/>
            <a:t>Procedia Economics and Finance</a:t>
          </a:r>
          <a:r>
            <a:rPr lang="en-US" sz="2000" b="0" i="0" baseline="0" dirty="0"/>
            <a:t>, </a:t>
          </a:r>
          <a:r>
            <a:rPr lang="en-US" sz="2000" b="0" i="1" baseline="0" dirty="0"/>
            <a:t>6</a:t>
          </a:r>
          <a:r>
            <a:rPr lang="en-US" sz="2000" b="0" i="0" baseline="0" dirty="0"/>
            <a:t>, 169-177.</a:t>
          </a:r>
          <a:endParaRPr lang="en-US" sz="2000" dirty="0"/>
        </a:p>
      </dgm:t>
    </dgm:pt>
    <dgm:pt modelId="{DFDAB6BA-4E93-43DA-AACF-EA9466FEC836}" type="parTrans" cxnId="{A1B83B84-A993-4861-8077-97A4BB24A20B}">
      <dgm:prSet/>
      <dgm:spPr/>
      <dgm:t>
        <a:bodyPr/>
        <a:lstStyle/>
        <a:p>
          <a:endParaRPr lang="en-US"/>
        </a:p>
      </dgm:t>
    </dgm:pt>
    <dgm:pt modelId="{8F942027-3244-4887-8B30-0AF02A7961C6}" type="sibTrans" cxnId="{A1B83B84-A993-4861-8077-97A4BB24A20B}">
      <dgm:prSet/>
      <dgm:spPr/>
      <dgm:t>
        <a:bodyPr/>
        <a:lstStyle/>
        <a:p>
          <a:endParaRPr lang="en-US"/>
        </a:p>
      </dgm:t>
    </dgm:pt>
    <dgm:pt modelId="{A109F41B-8CF3-4167-9A1C-F1582B3F2308}">
      <dgm:prSet custT="1"/>
      <dgm:spPr/>
      <dgm:t>
        <a:bodyPr/>
        <a:lstStyle/>
        <a:p>
          <a:r>
            <a:rPr lang="en-US" sz="2000" b="0" i="0" baseline="0" dirty="0"/>
            <a:t>Ma, Y., Han, R., &amp; Wang, W. (2021). Portfolio optimization with return prediction using deep learning and machine learning. </a:t>
          </a:r>
          <a:r>
            <a:rPr lang="en-US" sz="2000" b="0" i="1" baseline="0" dirty="0"/>
            <a:t>Expert Systems with Applications</a:t>
          </a:r>
          <a:r>
            <a:rPr lang="en-US" sz="2000" b="0" i="0" baseline="0" dirty="0"/>
            <a:t>, </a:t>
          </a:r>
          <a:r>
            <a:rPr lang="en-US" sz="2000" b="0" i="1" baseline="0" dirty="0"/>
            <a:t>165</a:t>
          </a:r>
          <a:r>
            <a:rPr lang="en-US" sz="2000" b="0" i="0" baseline="0" dirty="0"/>
            <a:t>, 113973.</a:t>
          </a:r>
          <a:endParaRPr lang="en-US" sz="2000" dirty="0"/>
        </a:p>
      </dgm:t>
    </dgm:pt>
    <dgm:pt modelId="{CFF63265-5275-4DF6-9C95-BCBDC1E6D891}" type="parTrans" cxnId="{57C8617D-C16A-44CF-A452-9E60993F929D}">
      <dgm:prSet/>
      <dgm:spPr/>
      <dgm:t>
        <a:bodyPr/>
        <a:lstStyle/>
        <a:p>
          <a:endParaRPr lang="en-US"/>
        </a:p>
      </dgm:t>
    </dgm:pt>
    <dgm:pt modelId="{C397A9E6-3987-4DF6-AFB4-54EA155AF2F4}" type="sibTrans" cxnId="{57C8617D-C16A-44CF-A452-9E60993F929D}">
      <dgm:prSet/>
      <dgm:spPr/>
      <dgm:t>
        <a:bodyPr/>
        <a:lstStyle/>
        <a:p>
          <a:endParaRPr lang="en-US"/>
        </a:p>
      </dgm:t>
    </dgm:pt>
    <dgm:pt modelId="{BE1F0B5A-F678-45BD-8B0F-9C0A66173C3E}" type="pres">
      <dgm:prSet presAssocID="{A52D51E0-B172-4F29-A6D1-CDFFFFDFD37E}" presName="linear" presStyleCnt="0">
        <dgm:presLayoutVars>
          <dgm:animLvl val="lvl"/>
          <dgm:resizeHandles val="exact"/>
        </dgm:presLayoutVars>
      </dgm:prSet>
      <dgm:spPr/>
    </dgm:pt>
    <dgm:pt modelId="{18CDC00A-CBA1-4F93-87FE-2438E2DE870D}" type="pres">
      <dgm:prSet presAssocID="{5378BE67-4001-48D0-89C0-08C1E5A6FD64}" presName="parentText" presStyleLbl="node1" presStyleIdx="0" presStyleCnt="3">
        <dgm:presLayoutVars>
          <dgm:chMax val="0"/>
          <dgm:bulletEnabled val="1"/>
        </dgm:presLayoutVars>
      </dgm:prSet>
      <dgm:spPr/>
    </dgm:pt>
    <dgm:pt modelId="{52899232-77C5-4C95-BFB5-5521EADDC140}" type="pres">
      <dgm:prSet presAssocID="{A1C9E01C-8CE8-44BF-BE53-4654352A701C}" presName="spacer" presStyleCnt="0"/>
      <dgm:spPr/>
    </dgm:pt>
    <dgm:pt modelId="{4268E255-DCEE-4215-B97B-98CFD506D057}" type="pres">
      <dgm:prSet presAssocID="{4BFE84FD-B00C-4C59-A05C-96124BE1D6EF}" presName="parentText" presStyleLbl="node1" presStyleIdx="1" presStyleCnt="3">
        <dgm:presLayoutVars>
          <dgm:chMax val="0"/>
          <dgm:bulletEnabled val="1"/>
        </dgm:presLayoutVars>
      </dgm:prSet>
      <dgm:spPr/>
    </dgm:pt>
    <dgm:pt modelId="{43608AA6-73A3-47BC-823F-3994A8FCC233}" type="pres">
      <dgm:prSet presAssocID="{8F942027-3244-4887-8B30-0AF02A7961C6}" presName="spacer" presStyleCnt="0"/>
      <dgm:spPr/>
    </dgm:pt>
    <dgm:pt modelId="{6B164AF6-3793-47B2-8829-F5E5F4632336}" type="pres">
      <dgm:prSet presAssocID="{A109F41B-8CF3-4167-9A1C-F1582B3F2308}" presName="parentText" presStyleLbl="node1" presStyleIdx="2" presStyleCnt="3">
        <dgm:presLayoutVars>
          <dgm:chMax val="0"/>
          <dgm:bulletEnabled val="1"/>
        </dgm:presLayoutVars>
      </dgm:prSet>
      <dgm:spPr/>
    </dgm:pt>
  </dgm:ptLst>
  <dgm:cxnLst>
    <dgm:cxn modelId="{0DA70D02-7764-404E-969D-B376AB2068C8}" type="presOf" srcId="{4BFE84FD-B00C-4C59-A05C-96124BE1D6EF}" destId="{4268E255-DCEE-4215-B97B-98CFD506D057}" srcOrd="0" destOrd="0" presId="urn:microsoft.com/office/officeart/2005/8/layout/vList2"/>
    <dgm:cxn modelId="{57C8617D-C16A-44CF-A452-9E60993F929D}" srcId="{A52D51E0-B172-4F29-A6D1-CDFFFFDFD37E}" destId="{A109F41B-8CF3-4167-9A1C-F1582B3F2308}" srcOrd="2" destOrd="0" parTransId="{CFF63265-5275-4DF6-9C95-BCBDC1E6D891}" sibTransId="{C397A9E6-3987-4DF6-AFB4-54EA155AF2F4}"/>
    <dgm:cxn modelId="{A1B83B84-A993-4861-8077-97A4BB24A20B}" srcId="{A52D51E0-B172-4F29-A6D1-CDFFFFDFD37E}" destId="{4BFE84FD-B00C-4C59-A05C-96124BE1D6EF}" srcOrd="1" destOrd="0" parTransId="{DFDAB6BA-4E93-43DA-AACF-EA9466FEC836}" sibTransId="{8F942027-3244-4887-8B30-0AF02A7961C6}"/>
    <dgm:cxn modelId="{F4C6A886-6E84-49A2-A705-05061FA1D28F}" srcId="{A52D51E0-B172-4F29-A6D1-CDFFFFDFD37E}" destId="{5378BE67-4001-48D0-89C0-08C1E5A6FD64}" srcOrd="0" destOrd="0" parTransId="{378C58DD-6AEB-40AC-ABBA-086B01F50535}" sibTransId="{A1C9E01C-8CE8-44BF-BE53-4654352A701C}"/>
    <dgm:cxn modelId="{E26919B3-2F59-4DD6-B493-A6242FCED3F5}" type="presOf" srcId="{A52D51E0-B172-4F29-A6D1-CDFFFFDFD37E}" destId="{BE1F0B5A-F678-45BD-8B0F-9C0A66173C3E}" srcOrd="0" destOrd="0" presId="urn:microsoft.com/office/officeart/2005/8/layout/vList2"/>
    <dgm:cxn modelId="{C934B7D5-D212-4700-8902-677FD6DD021B}" type="presOf" srcId="{A109F41B-8CF3-4167-9A1C-F1582B3F2308}" destId="{6B164AF6-3793-47B2-8829-F5E5F4632336}" srcOrd="0" destOrd="0" presId="urn:microsoft.com/office/officeart/2005/8/layout/vList2"/>
    <dgm:cxn modelId="{F5E7C3F7-4309-4E46-85F2-3636732A0672}" type="presOf" srcId="{5378BE67-4001-48D0-89C0-08C1E5A6FD64}" destId="{18CDC00A-CBA1-4F93-87FE-2438E2DE870D}" srcOrd="0" destOrd="0" presId="urn:microsoft.com/office/officeart/2005/8/layout/vList2"/>
    <dgm:cxn modelId="{99A9C749-18DE-4578-84F7-8F0F128D48E7}" type="presParOf" srcId="{BE1F0B5A-F678-45BD-8B0F-9C0A66173C3E}" destId="{18CDC00A-CBA1-4F93-87FE-2438E2DE870D}" srcOrd="0" destOrd="0" presId="urn:microsoft.com/office/officeart/2005/8/layout/vList2"/>
    <dgm:cxn modelId="{D003CB13-00AC-4014-B881-73CC47A2C515}" type="presParOf" srcId="{BE1F0B5A-F678-45BD-8B0F-9C0A66173C3E}" destId="{52899232-77C5-4C95-BFB5-5521EADDC140}" srcOrd="1" destOrd="0" presId="urn:microsoft.com/office/officeart/2005/8/layout/vList2"/>
    <dgm:cxn modelId="{1BF76420-AF7D-4C62-922A-349A10405EEB}" type="presParOf" srcId="{BE1F0B5A-F678-45BD-8B0F-9C0A66173C3E}" destId="{4268E255-DCEE-4215-B97B-98CFD506D057}" srcOrd="2" destOrd="0" presId="urn:microsoft.com/office/officeart/2005/8/layout/vList2"/>
    <dgm:cxn modelId="{B6A43F60-217A-4676-A332-615D55465C1A}" type="presParOf" srcId="{BE1F0B5A-F678-45BD-8B0F-9C0A66173C3E}" destId="{43608AA6-73A3-47BC-823F-3994A8FCC233}" srcOrd="3" destOrd="0" presId="urn:microsoft.com/office/officeart/2005/8/layout/vList2"/>
    <dgm:cxn modelId="{DBF2EE31-D093-4C0E-B28C-76C2644CE26F}" type="presParOf" srcId="{BE1F0B5A-F678-45BD-8B0F-9C0A66173C3E}" destId="{6B164AF6-3793-47B2-8829-F5E5F4632336}"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CDC00A-CBA1-4F93-87FE-2438E2DE870D}">
      <dsp:nvSpPr>
        <dsp:cNvPr id="0" name=""/>
        <dsp:cNvSpPr/>
      </dsp:nvSpPr>
      <dsp:spPr>
        <a:xfrm>
          <a:off x="0" y="593553"/>
          <a:ext cx="5927575" cy="1330875"/>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b="0" i="0" kern="1200" baseline="0" dirty="0"/>
            <a:t>Lu, W., Li, J., Wang, J., &amp; Qin, L. (2021). A CNN-</a:t>
          </a:r>
          <a:r>
            <a:rPr lang="en-US" sz="2000" b="0" i="0" kern="1200" baseline="0" dirty="0" err="1"/>
            <a:t>BiLSTM</a:t>
          </a:r>
          <a:r>
            <a:rPr lang="en-US" sz="2000" b="0" i="0" kern="1200" baseline="0" dirty="0"/>
            <a:t>-AM method for stock price prediction. </a:t>
          </a:r>
          <a:r>
            <a:rPr lang="en-US" sz="2000" b="0" i="1" kern="1200" baseline="0" dirty="0"/>
            <a:t>Neural Computing and Applications</a:t>
          </a:r>
          <a:r>
            <a:rPr lang="en-US" sz="2000" b="0" i="0" kern="1200" baseline="0" dirty="0"/>
            <a:t>, </a:t>
          </a:r>
          <a:r>
            <a:rPr lang="en-US" sz="2000" b="0" i="1" kern="1200" baseline="0" dirty="0"/>
            <a:t>33</a:t>
          </a:r>
          <a:r>
            <a:rPr lang="en-US" sz="2000" b="0" i="0" kern="1200" baseline="0" dirty="0"/>
            <a:t>, 4741-4753.</a:t>
          </a:r>
          <a:endParaRPr lang="en-US" sz="2000" kern="1200" dirty="0"/>
        </a:p>
      </dsp:txBody>
      <dsp:txXfrm>
        <a:off x="64968" y="658521"/>
        <a:ext cx="5797639" cy="1200939"/>
      </dsp:txXfrm>
    </dsp:sp>
    <dsp:sp modelId="{4268E255-DCEE-4215-B97B-98CFD506D057}">
      <dsp:nvSpPr>
        <dsp:cNvPr id="0" name=""/>
        <dsp:cNvSpPr/>
      </dsp:nvSpPr>
      <dsp:spPr>
        <a:xfrm>
          <a:off x="0" y="2111629"/>
          <a:ext cx="5927575" cy="1330875"/>
        </a:xfrm>
        <a:prstGeom prst="roundRect">
          <a:avLst/>
        </a:prstGeom>
        <a:gradFill rotWithShape="0">
          <a:gsLst>
            <a:gs pos="0">
              <a:schemeClr val="accent2">
                <a:hueOff val="1499832"/>
                <a:satOff val="-5124"/>
                <a:lumOff val="-5392"/>
                <a:alphaOff val="0"/>
                <a:satMod val="103000"/>
                <a:lumMod val="102000"/>
                <a:tint val="94000"/>
              </a:schemeClr>
            </a:gs>
            <a:gs pos="50000">
              <a:schemeClr val="accent2">
                <a:hueOff val="1499832"/>
                <a:satOff val="-5124"/>
                <a:lumOff val="-5392"/>
                <a:alphaOff val="0"/>
                <a:satMod val="110000"/>
                <a:lumMod val="100000"/>
                <a:shade val="100000"/>
              </a:schemeClr>
            </a:gs>
            <a:gs pos="100000">
              <a:schemeClr val="accent2">
                <a:hueOff val="1499832"/>
                <a:satOff val="-5124"/>
                <a:lumOff val="-5392"/>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b="0" i="0" kern="1200" baseline="0" dirty="0" err="1"/>
            <a:t>Virlics</a:t>
          </a:r>
          <a:r>
            <a:rPr lang="en-US" sz="2000" b="0" i="0" kern="1200" baseline="0" dirty="0"/>
            <a:t>, A. (2013). Investment decision making and risk. </a:t>
          </a:r>
          <a:r>
            <a:rPr lang="en-US" sz="2000" b="0" i="1" kern="1200" baseline="0" dirty="0"/>
            <a:t>Procedia Economics and Finance</a:t>
          </a:r>
          <a:r>
            <a:rPr lang="en-US" sz="2000" b="0" i="0" kern="1200" baseline="0" dirty="0"/>
            <a:t>, </a:t>
          </a:r>
          <a:r>
            <a:rPr lang="en-US" sz="2000" b="0" i="1" kern="1200" baseline="0" dirty="0"/>
            <a:t>6</a:t>
          </a:r>
          <a:r>
            <a:rPr lang="en-US" sz="2000" b="0" i="0" kern="1200" baseline="0" dirty="0"/>
            <a:t>, 169-177.</a:t>
          </a:r>
          <a:endParaRPr lang="en-US" sz="2000" kern="1200" dirty="0"/>
        </a:p>
      </dsp:txBody>
      <dsp:txXfrm>
        <a:off x="64968" y="2176597"/>
        <a:ext cx="5797639" cy="1200939"/>
      </dsp:txXfrm>
    </dsp:sp>
    <dsp:sp modelId="{6B164AF6-3793-47B2-8829-F5E5F4632336}">
      <dsp:nvSpPr>
        <dsp:cNvPr id="0" name=""/>
        <dsp:cNvSpPr/>
      </dsp:nvSpPr>
      <dsp:spPr>
        <a:xfrm>
          <a:off x="0" y="3629704"/>
          <a:ext cx="5927575" cy="1330875"/>
        </a:xfrm>
        <a:prstGeom prst="roundRect">
          <a:avLst/>
        </a:prstGeom>
        <a:gradFill rotWithShape="0">
          <a:gsLst>
            <a:gs pos="0">
              <a:schemeClr val="accent2">
                <a:hueOff val="2999665"/>
                <a:satOff val="-10248"/>
                <a:lumOff val="-10783"/>
                <a:alphaOff val="0"/>
                <a:satMod val="103000"/>
                <a:lumMod val="102000"/>
                <a:tint val="94000"/>
              </a:schemeClr>
            </a:gs>
            <a:gs pos="50000">
              <a:schemeClr val="accent2">
                <a:hueOff val="2999665"/>
                <a:satOff val="-10248"/>
                <a:lumOff val="-10783"/>
                <a:alphaOff val="0"/>
                <a:satMod val="110000"/>
                <a:lumMod val="100000"/>
                <a:shade val="100000"/>
              </a:schemeClr>
            </a:gs>
            <a:gs pos="100000">
              <a:schemeClr val="accent2">
                <a:hueOff val="2999665"/>
                <a:satOff val="-10248"/>
                <a:lumOff val="-10783"/>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b="0" i="0" kern="1200" baseline="0" dirty="0"/>
            <a:t>Ma, Y., Han, R., &amp; Wang, W. (2021). Portfolio optimization with return prediction using deep learning and machine learning. </a:t>
          </a:r>
          <a:r>
            <a:rPr lang="en-US" sz="2000" b="0" i="1" kern="1200" baseline="0" dirty="0"/>
            <a:t>Expert Systems with Applications</a:t>
          </a:r>
          <a:r>
            <a:rPr lang="en-US" sz="2000" b="0" i="0" kern="1200" baseline="0" dirty="0"/>
            <a:t>, </a:t>
          </a:r>
          <a:r>
            <a:rPr lang="en-US" sz="2000" b="0" i="1" kern="1200" baseline="0" dirty="0"/>
            <a:t>165</a:t>
          </a:r>
          <a:r>
            <a:rPr lang="en-US" sz="2000" b="0" i="0" kern="1200" baseline="0" dirty="0"/>
            <a:t>, 113973.</a:t>
          </a:r>
          <a:endParaRPr lang="en-US" sz="2000" kern="1200" dirty="0"/>
        </a:p>
      </dsp:txBody>
      <dsp:txXfrm>
        <a:off x="64968" y="3694672"/>
        <a:ext cx="5797639" cy="1200939"/>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42986E4-AC3D-45DC-AC6B-6D64223D9121}" type="datetimeFigureOut">
              <a:rPr lang="en-US" smtClean="0"/>
              <a:t>12/15/2023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7738BAF-FFF2-4035-8447-B4D3F28753C3}" type="slidenum">
              <a:rPr lang="en-US" smtClean="0"/>
              <a:t>‹#›</a:t>
            </a:fld>
            <a:endParaRPr lang="en-US"/>
          </a:p>
        </p:txBody>
      </p:sp>
    </p:spTree>
    <p:extLst>
      <p:ext uri="{BB962C8B-B14F-4D97-AF65-F5344CB8AC3E}">
        <p14:creationId xmlns:p14="http://schemas.microsoft.com/office/powerpoint/2010/main" val="10451223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738BAF-FFF2-4035-8447-B4D3F28753C3}" type="slidenum">
              <a:rPr lang="en-US" smtClean="0"/>
              <a:t>1</a:t>
            </a:fld>
            <a:endParaRPr lang="en-US"/>
          </a:p>
        </p:txBody>
      </p:sp>
    </p:spTree>
    <p:extLst>
      <p:ext uri="{BB962C8B-B14F-4D97-AF65-F5344CB8AC3E}">
        <p14:creationId xmlns:p14="http://schemas.microsoft.com/office/powerpoint/2010/main" val="783558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9A1C012-8297-4361-ACE8-A2509FB18911}"/>
              </a:ext>
            </a:extLst>
          </p:cNvPr>
          <p:cNvSpPr/>
          <p:nvPr/>
        </p:nvSpPr>
        <p:spPr>
          <a:xfrm>
            <a:off x="0" y="4206240"/>
            <a:ext cx="12192000" cy="2651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4EC2572-8518-46FF-8F60-FE2963DF4A6E}"/>
              </a:ext>
            </a:extLst>
          </p:cNvPr>
          <p:cNvSpPr>
            <a:spLocks noGrp="1"/>
          </p:cNvSpPr>
          <p:nvPr>
            <p:ph type="ctrTitle"/>
          </p:nvPr>
        </p:nvSpPr>
        <p:spPr>
          <a:xfrm>
            <a:off x="960120" y="640080"/>
            <a:ext cx="10268712" cy="3227832"/>
          </a:xfrm>
        </p:spPr>
        <p:txBody>
          <a:bodyPr anchor="b">
            <a:normAutofit/>
          </a:bodyPr>
          <a:lstStyle>
            <a:lvl1pPr algn="ctr">
              <a:defRPr sz="8800" baseline="0">
                <a:solidFill>
                  <a:schemeClr val="tx1"/>
                </a:solidFill>
              </a:defRPr>
            </a:lvl1pPr>
          </a:lstStyle>
          <a:p>
            <a:r>
              <a:rPr lang="en-US" dirty="0"/>
              <a:t>Click to edit Master title style</a:t>
            </a:r>
          </a:p>
        </p:txBody>
      </p:sp>
      <p:sp>
        <p:nvSpPr>
          <p:cNvPr id="3" name="Subtitle 2">
            <a:extLst>
              <a:ext uri="{FF2B5EF4-FFF2-40B4-BE49-F238E27FC236}">
                <a16:creationId xmlns:a16="http://schemas.microsoft.com/office/drawing/2014/main" id="{A7A0C76A-7715-48A4-8CF5-14BBF61962A1}"/>
              </a:ext>
            </a:extLst>
          </p:cNvPr>
          <p:cNvSpPr>
            <a:spLocks noGrp="1"/>
          </p:cNvSpPr>
          <p:nvPr>
            <p:ph type="subTitle" idx="1"/>
          </p:nvPr>
        </p:nvSpPr>
        <p:spPr>
          <a:xfrm>
            <a:off x="960120" y="4526280"/>
            <a:ext cx="10268712" cy="1508760"/>
          </a:xfrm>
        </p:spPr>
        <p:txBody>
          <a:bodyPr>
            <a:normAutofit/>
          </a:bodyPr>
          <a:lstStyle>
            <a:lvl1pPr marL="0" indent="0" algn="ctr">
              <a:buNone/>
              <a:defRPr sz="36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1" name="Date Placeholder 10">
            <a:extLst>
              <a:ext uri="{FF2B5EF4-FFF2-40B4-BE49-F238E27FC236}">
                <a16:creationId xmlns:a16="http://schemas.microsoft.com/office/drawing/2014/main" id="{52D4EF84-F7DF-49C5-9285-301284ADB99A}"/>
              </a:ext>
            </a:extLst>
          </p:cNvPr>
          <p:cNvSpPr>
            <a:spLocks noGrp="1"/>
          </p:cNvSpPr>
          <p:nvPr>
            <p:ph type="dt" sz="half" idx="10"/>
          </p:nvPr>
        </p:nvSpPr>
        <p:spPr/>
        <p:txBody>
          <a:bodyPr/>
          <a:lstStyle>
            <a:lvl1pPr>
              <a:defRPr>
                <a:solidFill>
                  <a:schemeClr val="bg1"/>
                </a:solidFill>
              </a:defRPr>
            </a:lvl1pPr>
          </a:lstStyle>
          <a:p>
            <a:pPr algn="r"/>
            <a:fld id="{A37D6D71-8B28-4ED6-B932-04B197003D23}" type="datetimeFigureOut">
              <a:rPr lang="en-US" smtClean="0"/>
              <a:pPr algn="r"/>
              <a:t>12/15/2023</a:t>
            </a:fld>
            <a:endParaRPr lang="en-US" dirty="0"/>
          </a:p>
        </p:txBody>
      </p:sp>
      <p:sp>
        <p:nvSpPr>
          <p:cNvPr id="12" name="Footer Placeholder 11">
            <a:extLst>
              <a:ext uri="{FF2B5EF4-FFF2-40B4-BE49-F238E27FC236}">
                <a16:creationId xmlns:a16="http://schemas.microsoft.com/office/drawing/2014/main" id="{81266E04-79AF-49EF-86BC-DB29D304BBEC}"/>
              </a:ext>
            </a:extLst>
          </p:cNvPr>
          <p:cNvSpPr>
            <a:spLocks noGrp="1"/>
          </p:cNvSpPr>
          <p:nvPr>
            <p:ph type="ftr" sz="quarter" idx="11"/>
          </p:nvPr>
        </p:nvSpPr>
        <p:spPr/>
        <p:txBody>
          <a:bodyPr/>
          <a:lstStyle>
            <a:lvl1pPr>
              <a:defRPr>
                <a:solidFill>
                  <a:schemeClr val="bg1"/>
                </a:solidFill>
              </a:defRPr>
            </a:lvl1pPr>
          </a:lstStyle>
          <a:p>
            <a:endParaRPr lang="en-US" dirty="0">
              <a:solidFill>
                <a:schemeClr val="bg1"/>
              </a:solidFill>
            </a:endParaRPr>
          </a:p>
        </p:txBody>
      </p:sp>
      <p:sp>
        <p:nvSpPr>
          <p:cNvPr id="13" name="Slide Number Placeholder 12">
            <a:extLst>
              <a:ext uri="{FF2B5EF4-FFF2-40B4-BE49-F238E27FC236}">
                <a16:creationId xmlns:a16="http://schemas.microsoft.com/office/drawing/2014/main" id="{90DF5B53-9A9A-46CE-A910-25ADA58753A8}"/>
              </a:ext>
            </a:extLst>
          </p:cNvPr>
          <p:cNvSpPr>
            <a:spLocks noGrp="1"/>
          </p:cNvSpPr>
          <p:nvPr>
            <p:ph type="sldNum" sz="quarter" idx="12"/>
          </p:nvPr>
        </p:nvSpPr>
        <p:spPr/>
        <p:txBody>
          <a:bodyPr/>
          <a:lstStyle>
            <a:lvl1pPr>
              <a:defRPr>
                <a:solidFill>
                  <a:schemeClr val="bg1"/>
                </a:solidFill>
              </a:defRPr>
            </a:lvl1p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17026644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6327B9-64C6-4AFE-8E67-F60CD17A800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692656D-F600-4D76-8A0F-BDBE78759BD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6A13412-4939-4879-B91F-BB5B029B6CEB}"/>
              </a:ext>
            </a:extLst>
          </p:cNvPr>
          <p:cNvSpPr>
            <a:spLocks noGrp="1"/>
          </p:cNvSpPr>
          <p:nvPr>
            <p:ph type="dt" sz="half" idx="10"/>
          </p:nvPr>
        </p:nvSpPr>
        <p:spPr/>
        <p:txBody>
          <a:bodyPr/>
          <a:lstStyle/>
          <a:p>
            <a:pPr algn="r"/>
            <a:fld id="{A37D6D71-8B28-4ED6-B932-04B197003D23}" type="datetimeFigureOut">
              <a:rPr lang="en-US" smtClean="0"/>
              <a:pPr algn="r"/>
              <a:t>12/15/2023</a:t>
            </a:fld>
            <a:endParaRPr lang="en-US" dirty="0"/>
          </a:p>
        </p:txBody>
      </p:sp>
      <p:sp>
        <p:nvSpPr>
          <p:cNvPr id="8" name="Footer Placeholder 7">
            <a:extLst>
              <a:ext uri="{FF2B5EF4-FFF2-40B4-BE49-F238E27FC236}">
                <a16:creationId xmlns:a16="http://schemas.microsoft.com/office/drawing/2014/main" id="{95237DB9-DE7D-4687-82D7-612600F06C3E}"/>
              </a:ext>
            </a:extLst>
          </p:cNvPr>
          <p:cNvSpPr>
            <a:spLocks noGrp="1"/>
          </p:cNvSpPr>
          <p:nvPr>
            <p:ph type="ftr" sz="quarter" idx="11"/>
          </p:nvPr>
        </p:nvSpPr>
        <p:spPr/>
        <p:txBody>
          <a:bodyPr/>
          <a:lstStyle/>
          <a:p>
            <a:endParaRPr lang="en-US" dirty="0">
              <a:solidFill>
                <a:schemeClr val="tx1"/>
              </a:solidFill>
            </a:endParaRPr>
          </a:p>
        </p:txBody>
      </p:sp>
      <p:sp>
        <p:nvSpPr>
          <p:cNvPr id="9" name="Slide Number Placeholder 8">
            <a:extLst>
              <a:ext uri="{FF2B5EF4-FFF2-40B4-BE49-F238E27FC236}">
                <a16:creationId xmlns:a16="http://schemas.microsoft.com/office/drawing/2014/main" id="{6C819356-0444-4C23-82D3-E2FDE28D3DCB}"/>
              </a:ext>
            </a:extLst>
          </p:cNvPr>
          <p:cNvSpPr>
            <a:spLocks noGrp="1"/>
          </p:cNvSpPr>
          <p:nvPr>
            <p:ph type="sldNum" sz="quarter" idx="12"/>
          </p:nvPr>
        </p:nvSpPr>
        <p:spPr/>
        <p:txBody>
          <a:body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27789650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8EB51B7C-D548-4AB7-90A4-C196105E6D56}"/>
              </a:ext>
            </a:extLst>
          </p:cNvPr>
          <p:cNvSpPr/>
          <p:nvPr/>
        </p:nvSpPr>
        <p:spPr>
          <a:xfrm>
            <a:off x="7108274" y="0"/>
            <a:ext cx="5083725"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Vertical Title 1">
            <a:extLst>
              <a:ext uri="{FF2B5EF4-FFF2-40B4-BE49-F238E27FC236}">
                <a16:creationId xmlns:a16="http://schemas.microsoft.com/office/drawing/2014/main" id="{32DC521B-8B54-4843-9FF4-B2C30FA0043F}"/>
              </a:ext>
            </a:extLst>
          </p:cNvPr>
          <p:cNvSpPr>
            <a:spLocks noGrp="1"/>
          </p:cNvSpPr>
          <p:nvPr>
            <p:ph type="title" orient="vert"/>
          </p:nvPr>
        </p:nvSpPr>
        <p:spPr>
          <a:xfrm>
            <a:off x="7751740" y="643467"/>
            <a:ext cx="3477092" cy="5533495"/>
          </a:xfrm>
        </p:spPr>
        <p:txBody>
          <a:bodyPr vert="eaVert" tIns="91440" bIns="91440"/>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410E3F10-9E27-41E6-A965-4243E37BE3D5}"/>
              </a:ext>
            </a:extLst>
          </p:cNvPr>
          <p:cNvSpPr>
            <a:spLocks noGrp="1"/>
          </p:cNvSpPr>
          <p:nvPr>
            <p:ph type="body" orient="vert" idx="1"/>
          </p:nvPr>
        </p:nvSpPr>
        <p:spPr>
          <a:xfrm>
            <a:off x="960120" y="643467"/>
            <a:ext cx="5504687" cy="5533496"/>
          </a:xfrm>
        </p:spPr>
        <p:txBody>
          <a:bodyPr vert="eaVert" tIns="91440" bIns="9144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6341D62D-51A0-4AD7-8027-BF548FB6AAF3}"/>
              </a:ext>
            </a:extLst>
          </p:cNvPr>
          <p:cNvSpPr>
            <a:spLocks noGrp="1"/>
          </p:cNvSpPr>
          <p:nvPr>
            <p:ph type="dt" sz="half" idx="10"/>
          </p:nvPr>
        </p:nvSpPr>
        <p:spPr>
          <a:xfrm>
            <a:off x="7617898" y="6356350"/>
            <a:ext cx="2522798" cy="365125"/>
          </a:xfrm>
        </p:spPr>
        <p:txBody>
          <a:bodyPr/>
          <a:lstStyle>
            <a:lvl1pPr>
              <a:defRPr>
                <a:solidFill>
                  <a:schemeClr val="bg1"/>
                </a:solidFill>
              </a:defRPr>
            </a:lvl1pPr>
          </a:lstStyle>
          <a:p>
            <a:pPr algn="r"/>
            <a:fld id="{A37D6D71-8B28-4ED6-B932-04B197003D23}" type="datetimeFigureOut">
              <a:rPr lang="en-US" smtClean="0"/>
              <a:pPr algn="r"/>
              <a:t>12/15/2023</a:t>
            </a:fld>
            <a:endParaRPr lang="en-US" dirty="0"/>
          </a:p>
        </p:txBody>
      </p:sp>
      <p:sp>
        <p:nvSpPr>
          <p:cNvPr id="8" name="Footer Placeholder 7">
            <a:extLst>
              <a:ext uri="{FF2B5EF4-FFF2-40B4-BE49-F238E27FC236}">
                <a16:creationId xmlns:a16="http://schemas.microsoft.com/office/drawing/2014/main" id="{A5857492-A701-44A1-B1D5-7B2C8CD06582}"/>
              </a:ext>
            </a:extLst>
          </p:cNvPr>
          <p:cNvSpPr>
            <a:spLocks noGrp="1"/>
          </p:cNvSpPr>
          <p:nvPr>
            <p:ph type="ftr" sz="quarter" idx="11"/>
          </p:nvPr>
        </p:nvSpPr>
        <p:spPr/>
        <p:txBody>
          <a:bodyPr/>
          <a:lstStyle/>
          <a:p>
            <a:endParaRPr lang="en-US" dirty="0">
              <a:solidFill>
                <a:schemeClr val="tx1"/>
              </a:solidFill>
            </a:endParaRPr>
          </a:p>
        </p:txBody>
      </p:sp>
      <p:sp>
        <p:nvSpPr>
          <p:cNvPr id="9" name="Slide Number Placeholder 8">
            <a:extLst>
              <a:ext uri="{FF2B5EF4-FFF2-40B4-BE49-F238E27FC236}">
                <a16:creationId xmlns:a16="http://schemas.microsoft.com/office/drawing/2014/main" id="{EED2E8AE-F1AA-4D19-A434-102501D3B460}"/>
              </a:ext>
            </a:extLst>
          </p:cNvPr>
          <p:cNvSpPr>
            <a:spLocks noGrp="1"/>
          </p:cNvSpPr>
          <p:nvPr>
            <p:ph type="sldNum" sz="quarter" idx="12"/>
          </p:nvPr>
        </p:nvSpPr>
        <p:spPr/>
        <p:txBody>
          <a:bodyPr/>
          <a:lstStyle>
            <a:lvl1pPr>
              <a:defRPr>
                <a:solidFill>
                  <a:schemeClr val="bg1"/>
                </a:solidFill>
              </a:defRPr>
            </a:lvl1p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41281028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380910-921F-4143-AB01-0F0AFC2908C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E0182FC-5A0B-4C24-A6ED-990ED5BA908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B6172F4-3DB0-4AE3-8926-081B78034C68}"/>
              </a:ext>
            </a:extLst>
          </p:cNvPr>
          <p:cNvSpPr>
            <a:spLocks noGrp="1"/>
          </p:cNvSpPr>
          <p:nvPr>
            <p:ph type="dt" sz="half" idx="10"/>
          </p:nvPr>
        </p:nvSpPr>
        <p:spPr/>
        <p:txBody>
          <a:bodyPr/>
          <a:lstStyle/>
          <a:p>
            <a:pPr algn="r"/>
            <a:fld id="{A37D6D71-8B28-4ED6-B932-04B197003D23}" type="datetimeFigureOut">
              <a:rPr lang="en-US" smtClean="0"/>
              <a:pPr algn="r"/>
              <a:t>12/15/2023</a:t>
            </a:fld>
            <a:endParaRPr lang="en-US" dirty="0"/>
          </a:p>
        </p:txBody>
      </p:sp>
      <p:sp>
        <p:nvSpPr>
          <p:cNvPr id="8" name="Footer Placeholder 7">
            <a:extLst>
              <a:ext uri="{FF2B5EF4-FFF2-40B4-BE49-F238E27FC236}">
                <a16:creationId xmlns:a16="http://schemas.microsoft.com/office/drawing/2014/main" id="{825F1358-C731-465B-BCB1-2CCBFD6ECF7E}"/>
              </a:ext>
            </a:extLst>
          </p:cNvPr>
          <p:cNvSpPr>
            <a:spLocks noGrp="1"/>
          </p:cNvSpPr>
          <p:nvPr>
            <p:ph type="ftr" sz="quarter" idx="11"/>
          </p:nvPr>
        </p:nvSpPr>
        <p:spPr/>
        <p:txBody>
          <a:bodyPr/>
          <a:lstStyle/>
          <a:p>
            <a:endParaRPr lang="en-US" dirty="0">
              <a:solidFill>
                <a:schemeClr val="tx1"/>
              </a:solidFill>
            </a:endParaRPr>
          </a:p>
        </p:txBody>
      </p:sp>
      <p:sp>
        <p:nvSpPr>
          <p:cNvPr id="9" name="Slide Number Placeholder 8">
            <a:extLst>
              <a:ext uri="{FF2B5EF4-FFF2-40B4-BE49-F238E27FC236}">
                <a16:creationId xmlns:a16="http://schemas.microsoft.com/office/drawing/2014/main" id="{C8D59536-57D3-4C8A-A207-568465A32E45}"/>
              </a:ext>
            </a:extLst>
          </p:cNvPr>
          <p:cNvSpPr>
            <a:spLocks noGrp="1"/>
          </p:cNvSpPr>
          <p:nvPr>
            <p:ph type="sldNum" sz="quarter" idx="12"/>
          </p:nvPr>
        </p:nvSpPr>
        <p:spPr/>
        <p:txBody>
          <a:body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33695897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81E0804-8E9E-4C6E-B18D-44FE715B239E}"/>
              </a:ext>
            </a:extLst>
          </p:cNvPr>
          <p:cNvSpPr/>
          <p:nvPr/>
        </p:nvSpPr>
        <p:spPr>
          <a:xfrm>
            <a:off x="0" y="0"/>
            <a:ext cx="12192000" cy="422497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C278AA1-17A5-44BF-8791-EACDA31F5D86}"/>
              </a:ext>
            </a:extLst>
          </p:cNvPr>
          <p:cNvSpPr>
            <a:spLocks noGrp="1"/>
          </p:cNvSpPr>
          <p:nvPr>
            <p:ph type="title"/>
          </p:nvPr>
        </p:nvSpPr>
        <p:spPr>
          <a:xfrm>
            <a:off x="960120" y="768096"/>
            <a:ext cx="10268712" cy="3136392"/>
          </a:xfrm>
        </p:spPr>
        <p:txBody>
          <a:bodyPr anchor="b">
            <a:normAutofit/>
          </a:bodyPr>
          <a:lstStyle>
            <a:lvl1pPr>
              <a:defRPr sz="7200" baseline="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01203A5-DA79-4778-AB85-150365748494}"/>
              </a:ext>
            </a:extLst>
          </p:cNvPr>
          <p:cNvSpPr>
            <a:spLocks noGrp="1"/>
          </p:cNvSpPr>
          <p:nvPr>
            <p:ph type="body" idx="1"/>
          </p:nvPr>
        </p:nvSpPr>
        <p:spPr>
          <a:xfrm>
            <a:off x="960120" y="4544568"/>
            <a:ext cx="10268712" cy="1545336"/>
          </a:xfrm>
        </p:spPr>
        <p:txBody>
          <a:bodyPr>
            <a:normAutofit/>
          </a:bodyPr>
          <a:lstStyle>
            <a:lvl1pPr marL="0" indent="0">
              <a:buNone/>
              <a:defRPr sz="36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9" name="Date Placeholder 8">
            <a:extLst>
              <a:ext uri="{FF2B5EF4-FFF2-40B4-BE49-F238E27FC236}">
                <a16:creationId xmlns:a16="http://schemas.microsoft.com/office/drawing/2014/main" id="{CE3B1B5E-0912-44AE-BAED-70B980E53915}"/>
              </a:ext>
            </a:extLst>
          </p:cNvPr>
          <p:cNvSpPr>
            <a:spLocks noGrp="1"/>
          </p:cNvSpPr>
          <p:nvPr>
            <p:ph type="dt" sz="half" idx="10"/>
          </p:nvPr>
        </p:nvSpPr>
        <p:spPr/>
        <p:txBody>
          <a:bodyPr/>
          <a:lstStyle/>
          <a:p>
            <a:pPr algn="r"/>
            <a:fld id="{A37D6D71-8B28-4ED6-B932-04B197003D23}" type="datetimeFigureOut">
              <a:rPr lang="en-US" smtClean="0"/>
              <a:pPr algn="r"/>
              <a:t>12/15/2023</a:t>
            </a:fld>
            <a:endParaRPr lang="en-US" dirty="0"/>
          </a:p>
        </p:txBody>
      </p:sp>
      <p:sp>
        <p:nvSpPr>
          <p:cNvPr id="10" name="Footer Placeholder 9">
            <a:extLst>
              <a:ext uri="{FF2B5EF4-FFF2-40B4-BE49-F238E27FC236}">
                <a16:creationId xmlns:a16="http://schemas.microsoft.com/office/drawing/2014/main" id="{346C82F1-A7B2-4F03-A26B-59D79BF5BFD5}"/>
              </a:ext>
            </a:extLst>
          </p:cNvPr>
          <p:cNvSpPr>
            <a:spLocks noGrp="1"/>
          </p:cNvSpPr>
          <p:nvPr>
            <p:ph type="ftr" sz="quarter" idx="11"/>
          </p:nvPr>
        </p:nvSpPr>
        <p:spPr/>
        <p:txBody>
          <a:bodyPr/>
          <a:lstStyle/>
          <a:p>
            <a:endParaRPr lang="en-US" dirty="0">
              <a:solidFill>
                <a:schemeClr val="tx1"/>
              </a:solidFill>
            </a:endParaRPr>
          </a:p>
        </p:txBody>
      </p:sp>
      <p:sp>
        <p:nvSpPr>
          <p:cNvPr id="11" name="Slide Number Placeholder 10">
            <a:extLst>
              <a:ext uri="{FF2B5EF4-FFF2-40B4-BE49-F238E27FC236}">
                <a16:creationId xmlns:a16="http://schemas.microsoft.com/office/drawing/2014/main" id="{B1DC1ABC-47A9-477B-A29D-F6690EE6B532}"/>
              </a:ext>
            </a:extLst>
          </p:cNvPr>
          <p:cNvSpPr>
            <a:spLocks noGrp="1"/>
          </p:cNvSpPr>
          <p:nvPr>
            <p:ph type="sldNum" sz="quarter" idx="12"/>
          </p:nvPr>
        </p:nvSpPr>
        <p:spPr/>
        <p:txBody>
          <a:body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1034400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5F398-F05F-4793-9FA5-5B817EB95A0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617F1CD-2CD4-4BBB-AB36-73A20B1A8D69}"/>
              </a:ext>
            </a:extLst>
          </p:cNvPr>
          <p:cNvSpPr>
            <a:spLocks noGrp="1"/>
          </p:cNvSpPr>
          <p:nvPr>
            <p:ph sz="half" idx="1"/>
          </p:nvPr>
        </p:nvSpPr>
        <p:spPr>
          <a:xfrm>
            <a:off x="960120" y="2587752"/>
            <a:ext cx="4815840" cy="35935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D67BBE02-B884-4CCC-9CBD-13B792BBA2BE}"/>
              </a:ext>
            </a:extLst>
          </p:cNvPr>
          <p:cNvSpPr>
            <a:spLocks noGrp="1"/>
          </p:cNvSpPr>
          <p:nvPr>
            <p:ph sz="half" idx="2"/>
          </p:nvPr>
        </p:nvSpPr>
        <p:spPr>
          <a:xfrm>
            <a:off x="6412992" y="2583371"/>
            <a:ext cx="4815840" cy="35935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Date Placeholder 11">
            <a:extLst>
              <a:ext uri="{FF2B5EF4-FFF2-40B4-BE49-F238E27FC236}">
                <a16:creationId xmlns:a16="http://schemas.microsoft.com/office/drawing/2014/main" id="{B7FBE509-AA68-4D63-A589-AD5DE7FFFECA}"/>
              </a:ext>
            </a:extLst>
          </p:cNvPr>
          <p:cNvSpPr>
            <a:spLocks noGrp="1"/>
          </p:cNvSpPr>
          <p:nvPr>
            <p:ph type="dt" sz="half" idx="10"/>
          </p:nvPr>
        </p:nvSpPr>
        <p:spPr/>
        <p:txBody>
          <a:bodyPr/>
          <a:lstStyle/>
          <a:p>
            <a:pPr algn="r"/>
            <a:fld id="{A37D6D71-8B28-4ED6-B932-04B197003D23}" type="datetimeFigureOut">
              <a:rPr lang="en-US" smtClean="0"/>
              <a:pPr algn="r"/>
              <a:t>12/15/2023</a:t>
            </a:fld>
            <a:endParaRPr lang="en-US" dirty="0"/>
          </a:p>
        </p:txBody>
      </p:sp>
      <p:sp>
        <p:nvSpPr>
          <p:cNvPr id="13" name="Footer Placeholder 12">
            <a:extLst>
              <a:ext uri="{FF2B5EF4-FFF2-40B4-BE49-F238E27FC236}">
                <a16:creationId xmlns:a16="http://schemas.microsoft.com/office/drawing/2014/main" id="{9C1A4D52-57E4-4F45-BC2C-9FD73E9CEC59}"/>
              </a:ext>
            </a:extLst>
          </p:cNvPr>
          <p:cNvSpPr>
            <a:spLocks noGrp="1"/>
          </p:cNvSpPr>
          <p:nvPr>
            <p:ph type="ftr" sz="quarter" idx="11"/>
          </p:nvPr>
        </p:nvSpPr>
        <p:spPr/>
        <p:txBody>
          <a:bodyPr/>
          <a:lstStyle/>
          <a:p>
            <a:endParaRPr lang="en-US" dirty="0">
              <a:solidFill>
                <a:schemeClr val="tx1"/>
              </a:solidFill>
            </a:endParaRPr>
          </a:p>
        </p:txBody>
      </p:sp>
      <p:sp>
        <p:nvSpPr>
          <p:cNvPr id="14" name="Slide Number Placeholder 13">
            <a:extLst>
              <a:ext uri="{FF2B5EF4-FFF2-40B4-BE49-F238E27FC236}">
                <a16:creationId xmlns:a16="http://schemas.microsoft.com/office/drawing/2014/main" id="{E76AD5E1-358D-4236-85AE-74713259EF08}"/>
              </a:ext>
            </a:extLst>
          </p:cNvPr>
          <p:cNvSpPr>
            <a:spLocks noGrp="1"/>
          </p:cNvSpPr>
          <p:nvPr>
            <p:ph type="sldNum" sz="quarter" idx="12"/>
          </p:nvPr>
        </p:nvSpPr>
        <p:spPr/>
        <p:txBody>
          <a:body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3486353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287D32C-166A-4FBE-B24D-C25769095429}"/>
              </a:ext>
            </a:extLst>
          </p:cNvPr>
          <p:cNvSpPr>
            <a:spLocks noGrp="1"/>
          </p:cNvSpPr>
          <p:nvPr>
            <p:ph type="body" idx="1"/>
          </p:nvPr>
        </p:nvSpPr>
        <p:spPr>
          <a:xfrm>
            <a:off x="960121" y="2587752"/>
            <a:ext cx="4818888" cy="892048"/>
          </a:xfrm>
        </p:spPr>
        <p:txBody>
          <a:bodyPr anchor="ctr"/>
          <a:lstStyle>
            <a:lvl1pPr marL="0" indent="0">
              <a:buNone/>
              <a:defRPr sz="2600" b="0"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A9EC567-F249-462A-B71A-9C40D50E26AA}"/>
              </a:ext>
            </a:extLst>
          </p:cNvPr>
          <p:cNvSpPr>
            <a:spLocks noGrp="1"/>
          </p:cNvSpPr>
          <p:nvPr>
            <p:ph sz="half" idx="2"/>
          </p:nvPr>
        </p:nvSpPr>
        <p:spPr>
          <a:xfrm>
            <a:off x="960120" y="3594538"/>
            <a:ext cx="4818888" cy="25868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3BB7D2C6-69D1-4DE4-BF68-5FB0623DB9E3}"/>
              </a:ext>
            </a:extLst>
          </p:cNvPr>
          <p:cNvSpPr>
            <a:spLocks noGrp="1"/>
          </p:cNvSpPr>
          <p:nvPr>
            <p:ph type="body" sz="quarter" idx="3"/>
          </p:nvPr>
        </p:nvSpPr>
        <p:spPr>
          <a:xfrm>
            <a:off x="6409944" y="2587752"/>
            <a:ext cx="4818888" cy="892048"/>
          </a:xfrm>
        </p:spPr>
        <p:txBody>
          <a:bodyPr anchor="ctr"/>
          <a:lstStyle>
            <a:lvl1pPr marL="0" indent="0">
              <a:buNone/>
              <a:defRPr sz="2600" b="0"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3367CC7-ED09-4F8D-A39A-C5969D33B9F8}"/>
              </a:ext>
            </a:extLst>
          </p:cNvPr>
          <p:cNvSpPr>
            <a:spLocks noGrp="1"/>
          </p:cNvSpPr>
          <p:nvPr>
            <p:ph sz="quarter" idx="4"/>
          </p:nvPr>
        </p:nvSpPr>
        <p:spPr>
          <a:xfrm>
            <a:off x="6409944" y="3594538"/>
            <a:ext cx="4818888" cy="25868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Date Placeholder 9">
            <a:extLst>
              <a:ext uri="{FF2B5EF4-FFF2-40B4-BE49-F238E27FC236}">
                <a16:creationId xmlns:a16="http://schemas.microsoft.com/office/drawing/2014/main" id="{5F92A44F-DE98-4FB5-B474-5DCCDD267A79}"/>
              </a:ext>
            </a:extLst>
          </p:cNvPr>
          <p:cNvSpPr>
            <a:spLocks noGrp="1"/>
          </p:cNvSpPr>
          <p:nvPr>
            <p:ph type="dt" sz="half" idx="10"/>
          </p:nvPr>
        </p:nvSpPr>
        <p:spPr/>
        <p:txBody>
          <a:bodyPr/>
          <a:lstStyle/>
          <a:p>
            <a:pPr algn="r"/>
            <a:fld id="{A37D6D71-8B28-4ED6-B932-04B197003D23}" type="datetimeFigureOut">
              <a:rPr lang="en-US" smtClean="0"/>
              <a:pPr algn="r"/>
              <a:t>12/15/2023</a:t>
            </a:fld>
            <a:endParaRPr lang="en-US" dirty="0"/>
          </a:p>
        </p:txBody>
      </p:sp>
      <p:sp>
        <p:nvSpPr>
          <p:cNvPr id="11" name="Footer Placeholder 10">
            <a:extLst>
              <a:ext uri="{FF2B5EF4-FFF2-40B4-BE49-F238E27FC236}">
                <a16:creationId xmlns:a16="http://schemas.microsoft.com/office/drawing/2014/main" id="{3ACC79DA-A9E4-4E93-93F1-81907A901BBB}"/>
              </a:ext>
            </a:extLst>
          </p:cNvPr>
          <p:cNvSpPr>
            <a:spLocks noGrp="1"/>
          </p:cNvSpPr>
          <p:nvPr>
            <p:ph type="ftr" sz="quarter" idx="11"/>
          </p:nvPr>
        </p:nvSpPr>
        <p:spPr/>
        <p:txBody>
          <a:bodyPr/>
          <a:lstStyle/>
          <a:p>
            <a:endParaRPr lang="en-US" dirty="0">
              <a:solidFill>
                <a:schemeClr val="tx1"/>
              </a:solidFill>
            </a:endParaRPr>
          </a:p>
        </p:txBody>
      </p:sp>
      <p:sp>
        <p:nvSpPr>
          <p:cNvPr id="12" name="Slide Number Placeholder 11">
            <a:extLst>
              <a:ext uri="{FF2B5EF4-FFF2-40B4-BE49-F238E27FC236}">
                <a16:creationId xmlns:a16="http://schemas.microsoft.com/office/drawing/2014/main" id="{404DFE57-AA80-4ED8-AD77-35CC56F3FBC6}"/>
              </a:ext>
            </a:extLst>
          </p:cNvPr>
          <p:cNvSpPr>
            <a:spLocks noGrp="1"/>
          </p:cNvSpPr>
          <p:nvPr>
            <p:ph type="sldNum" sz="quarter" idx="12"/>
          </p:nvPr>
        </p:nvSpPr>
        <p:spPr/>
        <p:txBody>
          <a:bodyPr/>
          <a:lstStyle/>
          <a:p>
            <a:pPr algn="l"/>
            <a:fld id="{F97E8200-1950-409B-82E7-99938E7AE355}" type="slidenum">
              <a:rPr lang="en-US" smtClean="0"/>
              <a:pPr algn="l"/>
              <a:t>‹#›</a:t>
            </a:fld>
            <a:endParaRPr lang="en-US" dirty="0"/>
          </a:p>
        </p:txBody>
      </p:sp>
      <p:sp>
        <p:nvSpPr>
          <p:cNvPr id="13" name="Title 12">
            <a:extLst>
              <a:ext uri="{FF2B5EF4-FFF2-40B4-BE49-F238E27FC236}">
                <a16:creationId xmlns:a16="http://schemas.microsoft.com/office/drawing/2014/main" id="{FB62259C-ADDF-4293-AD3B-AB2E04A7483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513123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C7BA0-DC57-452F-85B7-C979AA690920}"/>
              </a:ext>
            </a:extLst>
          </p:cNvPr>
          <p:cNvSpPr>
            <a:spLocks noGrp="1"/>
          </p:cNvSpPr>
          <p:nvPr>
            <p:ph type="title"/>
          </p:nvPr>
        </p:nvSpPr>
        <p:spPr/>
        <p:txBody>
          <a:bodyPr/>
          <a:lstStyle/>
          <a:p>
            <a:r>
              <a:rPr lang="en-US"/>
              <a:t>Click to edit Master title style</a:t>
            </a:r>
          </a:p>
        </p:txBody>
      </p:sp>
      <p:sp>
        <p:nvSpPr>
          <p:cNvPr id="6" name="Date Placeholder 5">
            <a:extLst>
              <a:ext uri="{FF2B5EF4-FFF2-40B4-BE49-F238E27FC236}">
                <a16:creationId xmlns:a16="http://schemas.microsoft.com/office/drawing/2014/main" id="{F1C53797-8D72-4774-AC93-EB9FDD650CCD}"/>
              </a:ext>
            </a:extLst>
          </p:cNvPr>
          <p:cNvSpPr>
            <a:spLocks noGrp="1"/>
          </p:cNvSpPr>
          <p:nvPr>
            <p:ph type="dt" sz="half" idx="10"/>
          </p:nvPr>
        </p:nvSpPr>
        <p:spPr/>
        <p:txBody>
          <a:bodyPr/>
          <a:lstStyle/>
          <a:p>
            <a:pPr algn="r"/>
            <a:fld id="{A37D6D71-8B28-4ED6-B932-04B197003D23}" type="datetimeFigureOut">
              <a:rPr lang="en-US" smtClean="0"/>
              <a:pPr algn="r"/>
              <a:t>12/15/2023</a:t>
            </a:fld>
            <a:endParaRPr lang="en-US" dirty="0"/>
          </a:p>
        </p:txBody>
      </p:sp>
      <p:sp>
        <p:nvSpPr>
          <p:cNvPr id="7" name="Footer Placeholder 6">
            <a:extLst>
              <a:ext uri="{FF2B5EF4-FFF2-40B4-BE49-F238E27FC236}">
                <a16:creationId xmlns:a16="http://schemas.microsoft.com/office/drawing/2014/main" id="{9E945AB7-1A32-4516-ABF9-B40958AE2E73}"/>
              </a:ext>
            </a:extLst>
          </p:cNvPr>
          <p:cNvSpPr>
            <a:spLocks noGrp="1"/>
          </p:cNvSpPr>
          <p:nvPr>
            <p:ph type="ftr" sz="quarter" idx="11"/>
          </p:nvPr>
        </p:nvSpPr>
        <p:spPr/>
        <p:txBody>
          <a:bodyPr/>
          <a:lstStyle/>
          <a:p>
            <a:endParaRPr lang="en-US" dirty="0">
              <a:solidFill>
                <a:schemeClr val="tx1"/>
              </a:solidFill>
            </a:endParaRPr>
          </a:p>
        </p:txBody>
      </p:sp>
      <p:sp>
        <p:nvSpPr>
          <p:cNvPr id="8" name="Slide Number Placeholder 7">
            <a:extLst>
              <a:ext uri="{FF2B5EF4-FFF2-40B4-BE49-F238E27FC236}">
                <a16:creationId xmlns:a16="http://schemas.microsoft.com/office/drawing/2014/main" id="{B22923C3-1D67-4089-A6B1-9A10315E807F}"/>
              </a:ext>
            </a:extLst>
          </p:cNvPr>
          <p:cNvSpPr>
            <a:spLocks noGrp="1"/>
          </p:cNvSpPr>
          <p:nvPr>
            <p:ph type="sldNum" sz="quarter" idx="12"/>
          </p:nvPr>
        </p:nvSpPr>
        <p:spPr/>
        <p:txBody>
          <a:body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10044200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FC0A8DC1-14F6-453B-A724-D6493F063F83}"/>
              </a:ext>
            </a:extLst>
          </p:cNvPr>
          <p:cNvSpPr>
            <a:spLocks noGrp="1"/>
          </p:cNvSpPr>
          <p:nvPr>
            <p:ph type="dt" sz="half" idx="10"/>
          </p:nvPr>
        </p:nvSpPr>
        <p:spPr/>
        <p:txBody>
          <a:bodyPr/>
          <a:lstStyle/>
          <a:p>
            <a:pPr algn="r"/>
            <a:fld id="{A37D6D71-8B28-4ED6-B932-04B197003D23}" type="datetimeFigureOut">
              <a:rPr lang="en-US" smtClean="0"/>
              <a:pPr algn="r"/>
              <a:t>12/15/2023</a:t>
            </a:fld>
            <a:endParaRPr lang="en-US" dirty="0"/>
          </a:p>
        </p:txBody>
      </p:sp>
      <p:sp>
        <p:nvSpPr>
          <p:cNvPr id="6" name="Footer Placeholder 5">
            <a:extLst>
              <a:ext uri="{FF2B5EF4-FFF2-40B4-BE49-F238E27FC236}">
                <a16:creationId xmlns:a16="http://schemas.microsoft.com/office/drawing/2014/main" id="{66E63FF0-1A91-4698-B12A-112D05373593}"/>
              </a:ext>
            </a:extLst>
          </p:cNvPr>
          <p:cNvSpPr>
            <a:spLocks noGrp="1"/>
          </p:cNvSpPr>
          <p:nvPr>
            <p:ph type="ftr" sz="quarter" idx="11"/>
          </p:nvPr>
        </p:nvSpPr>
        <p:spPr/>
        <p:txBody>
          <a:bodyPr/>
          <a:lstStyle/>
          <a:p>
            <a:endParaRPr lang="en-US" dirty="0">
              <a:solidFill>
                <a:schemeClr val="tx1"/>
              </a:solidFill>
            </a:endParaRPr>
          </a:p>
        </p:txBody>
      </p:sp>
      <p:sp>
        <p:nvSpPr>
          <p:cNvPr id="7" name="Slide Number Placeholder 6">
            <a:extLst>
              <a:ext uri="{FF2B5EF4-FFF2-40B4-BE49-F238E27FC236}">
                <a16:creationId xmlns:a16="http://schemas.microsoft.com/office/drawing/2014/main" id="{1E066D53-44B3-4F04-93FD-9756A60139F9}"/>
              </a:ext>
            </a:extLst>
          </p:cNvPr>
          <p:cNvSpPr>
            <a:spLocks noGrp="1"/>
          </p:cNvSpPr>
          <p:nvPr>
            <p:ph type="sldNum" sz="quarter" idx="12"/>
          </p:nvPr>
        </p:nvSpPr>
        <p:spPr/>
        <p:txBody>
          <a:body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10273600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083A0FE-F7E3-433E-9A29-D778690D223A}"/>
              </a:ext>
            </a:extLst>
          </p:cNvPr>
          <p:cNvSpPr>
            <a:spLocks noGrp="1"/>
          </p:cNvSpPr>
          <p:nvPr>
            <p:ph idx="1"/>
          </p:nvPr>
        </p:nvSpPr>
        <p:spPr>
          <a:xfrm>
            <a:off x="5183188" y="2591850"/>
            <a:ext cx="6045644" cy="359359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1794B15D-55F5-4208-AF40-41CAFEB56F4C}"/>
              </a:ext>
            </a:extLst>
          </p:cNvPr>
          <p:cNvSpPr>
            <a:spLocks noGrp="1"/>
          </p:cNvSpPr>
          <p:nvPr>
            <p:ph type="body" sz="half" idx="2"/>
          </p:nvPr>
        </p:nvSpPr>
        <p:spPr>
          <a:xfrm>
            <a:off x="960120" y="2591850"/>
            <a:ext cx="3811905" cy="3277137"/>
          </a:xfrm>
        </p:spPr>
        <p:txBody>
          <a:bodyPr anchor="ctr">
            <a:normAutofit/>
          </a:bodyPr>
          <a:lstStyle>
            <a:lvl1pPr marL="0" indent="0">
              <a:buNone/>
              <a:defRPr sz="2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a:extLst>
              <a:ext uri="{FF2B5EF4-FFF2-40B4-BE49-F238E27FC236}">
                <a16:creationId xmlns:a16="http://schemas.microsoft.com/office/drawing/2014/main" id="{E8A46CE7-2F0F-4C85-B633-B9FCB8347AE7}"/>
              </a:ext>
            </a:extLst>
          </p:cNvPr>
          <p:cNvSpPr>
            <a:spLocks noGrp="1"/>
          </p:cNvSpPr>
          <p:nvPr>
            <p:ph type="dt" sz="half" idx="10"/>
          </p:nvPr>
        </p:nvSpPr>
        <p:spPr/>
        <p:txBody>
          <a:bodyPr/>
          <a:lstStyle/>
          <a:p>
            <a:pPr algn="r"/>
            <a:fld id="{A37D6D71-8B28-4ED6-B932-04B197003D23}" type="datetimeFigureOut">
              <a:rPr lang="en-US" smtClean="0"/>
              <a:pPr algn="r"/>
              <a:t>12/15/2023</a:t>
            </a:fld>
            <a:endParaRPr lang="en-US" dirty="0"/>
          </a:p>
        </p:txBody>
      </p:sp>
      <p:sp>
        <p:nvSpPr>
          <p:cNvPr id="9" name="Footer Placeholder 8">
            <a:extLst>
              <a:ext uri="{FF2B5EF4-FFF2-40B4-BE49-F238E27FC236}">
                <a16:creationId xmlns:a16="http://schemas.microsoft.com/office/drawing/2014/main" id="{D0900919-3A73-4918-9D97-8DBE7ABB7A19}"/>
              </a:ext>
            </a:extLst>
          </p:cNvPr>
          <p:cNvSpPr>
            <a:spLocks noGrp="1"/>
          </p:cNvSpPr>
          <p:nvPr>
            <p:ph type="ftr" sz="quarter" idx="11"/>
          </p:nvPr>
        </p:nvSpPr>
        <p:spPr/>
        <p:txBody>
          <a:bodyPr/>
          <a:lstStyle/>
          <a:p>
            <a:endParaRPr lang="en-US" dirty="0">
              <a:solidFill>
                <a:schemeClr val="tx1"/>
              </a:solidFill>
            </a:endParaRPr>
          </a:p>
        </p:txBody>
      </p:sp>
      <p:sp>
        <p:nvSpPr>
          <p:cNvPr id="10" name="Slide Number Placeholder 9">
            <a:extLst>
              <a:ext uri="{FF2B5EF4-FFF2-40B4-BE49-F238E27FC236}">
                <a16:creationId xmlns:a16="http://schemas.microsoft.com/office/drawing/2014/main" id="{08BC1001-E44E-4A9A-9E60-2E319A844F65}"/>
              </a:ext>
            </a:extLst>
          </p:cNvPr>
          <p:cNvSpPr>
            <a:spLocks noGrp="1"/>
          </p:cNvSpPr>
          <p:nvPr>
            <p:ph type="sldNum" sz="quarter" idx="12"/>
          </p:nvPr>
        </p:nvSpPr>
        <p:spPr/>
        <p:txBody>
          <a:bodyPr/>
          <a:lstStyle/>
          <a:p>
            <a:pPr algn="l"/>
            <a:fld id="{F97E8200-1950-409B-82E7-99938E7AE355}" type="slidenum">
              <a:rPr lang="en-US" smtClean="0"/>
              <a:pPr algn="l"/>
              <a:t>‹#›</a:t>
            </a:fld>
            <a:endParaRPr lang="en-US" dirty="0"/>
          </a:p>
        </p:txBody>
      </p:sp>
      <p:sp>
        <p:nvSpPr>
          <p:cNvPr id="11" name="Title 10">
            <a:extLst>
              <a:ext uri="{FF2B5EF4-FFF2-40B4-BE49-F238E27FC236}">
                <a16:creationId xmlns:a16="http://schemas.microsoft.com/office/drawing/2014/main" id="{A125AC31-022C-40AA-B65C-C9AC48395A6E}"/>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408694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A797A575-703F-410E-9A84-F9B578FEAE80}"/>
              </a:ext>
            </a:extLst>
          </p:cNvPr>
          <p:cNvSpPr>
            <a:spLocks noGrp="1"/>
          </p:cNvSpPr>
          <p:nvPr>
            <p:ph type="pic" idx="1"/>
          </p:nvPr>
        </p:nvSpPr>
        <p:spPr>
          <a:xfrm>
            <a:off x="0" y="2267712"/>
            <a:ext cx="6571469" cy="4590288"/>
          </a:xfrm>
          <a:solidFill>
            <a:schemeClr val="bg1">
              <a:lumMod val="85000"/>
            </a:schemeClr>
          </a:solidFill>
          <a:ln>
            <a:noFill/>
          </a:ln>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1518B509-934D-400A-A922-45B61AC6EDD8}"/>
              </a:ext>
            </a:extLst>
          </p:cNvPr>
          <p:cNvSpPr>
            <a:spLocks noGrp="1"/>
          </p:cNvSpPr>
          <p:nvPr>
            <p:ph type="body" sz="half" idx="2"/>
          </p:nvPr>
        </p:nvSpPr>
        <p:spPr>
          <a:xfrm>
            <a:off x="7235971" y="2587752"/>
            <a:ext cx="3992856" cy="3593592"/>
          </a:xfrm>
        </p:spPr>
        <p:txBody>
          <a:bodyPr anchor="ctr">
            <a:normAutofit/>
          </a:bodyPr>
          <a:lstStyle>
            <a:lvl1pPr marL="0" indent="0">
              <a:buNone/>
              <a:defRPr sz="2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a:extLst>
              <a:ext uri="{FF2B5EF4-FFF2-40B4-BE49-F238E27FC236}">
                <a16:creationId xmlns:a16="http://schemas.microsoft.com/office/drawing/2014/main" id="{99813C51-6954-4F3A-A043-D1BCC8B50F83}"/>
              </a:ext>
            </a:extLst>
          </p:cNvPr>
          <p:cNvSpPr>
            <a:spLocks noGrp="1"/>
          </p:cNvSpPr>
          <p:nvPr>
            <p:ph type="dt" sz="half" idx="10"/>
          </p:nvPr>
        </p:nvSpPr>
        <p:spPr/>
        <p:txBody>
          <a:bodyPr/>
          <a:lstStyle/>
          <a:p>
            <a:pPr algn="r"/>
            <a:fld id="{A37D6D71-8B28-4ED6-B932-04B197003D23}" type="datetimeFigureOut">
              <a:rPr lang="en-US" smtClean="0"/>
              <a:pPr algn="r"/>
              <a:t>12/15/2023</a:t>
            </a:fld>
            <a:endParaRPr lang="en-US" dirty="0"/>
          </a:p>
        </p:txBody>
      </p:sp>
      <p:sp>
        <p:nvSpPr>
          <p:cNvPr id="9" name="Footer Placeholder 8">
            <a:extLst>
              <a:ext uri="{FF2B5EF4-FFF2-40B4-BE49-F238E27FC236}">
                <a16:creationId xmlns:a16="http://schemas.microsoft.com/office/drawing/2014/main" id="{C0AC32FB-49A3-40E4-9D24-177597043627}"/>
              </a:ext>
            </a:extLst>
          </p:cNvPr>
          <p:cNvSpPr>
            <a:spLocks noGrp="1"/>
          </p:cNvSpPr>
          <p:nvPr>
            <p:ph type="ftr" sz="quarter" idx="11"/>
          </p:nvPr>
        </p:nvSpPr>
        <p:spPr/>
        <p:txBody>
          <a:bodyPr/>
          <a:lstStyle>
            <a:lvl1pPr>
              <a:defRPr>
                <a:solidFill>
                  <a:srgbClr val="FFFFFF"/>
                </a:solidFill>
                <a:effectLst>
                  <a:outerShdw blurRad="50800" dist="38100" dir="2700000" algn="tl" rotWithShape="0">
                    <a:prstClr val="black">
                      <a:alpha val="43000"/>
                    </a:prstClr>
                  </a:outerShdw>
                </a:effectLst>
              </a:defRPr>
            </a:lvl1pPr>
          </a:lstStyle>
          <a:p>
            <a:endParaRPr lang="en-US" dirty="0">
              <a:effectLst>
                <a:outerShdw blurRad="50800" dist="38100" dir="2700000" algn="tl" rotWithShape="0">
                  <a:prstClr val="black">
                    <a:alpha val="43000"/>
                  </a:prstClr>
                </a:outerShdw>
              </a:effectLst>
            </a:endParaRPr>
          </a:p>
        </p:txBody>
      </p:sp>
      <p:sp>
        <p:nvSpPr>
          <p:cNvPr id="10" name="Slide Number Placeholder 9">
            <a:extLst>
              <a:ext uri="{FF2B5EF4-FFF2-40B4-BE49-F238E27FC236}">
                <a16:creationId xmlns:a16="http://schemas.microsoft.com/office/drawing/2014/main" id="{EC93F5E6-DAE6-447B-8038-5F4C9A799F57}"/>
              </a:ext>
            </a:extLst>
          </p:cNvPr>
          <p:cNvSpPr>
            <a:spLocks noGrp="1"/>
          </p:cNvSpPr>
          <p:nvPr>
            <p:ph type="sldNum" sz="quarter" idx="12"/>
          </p:nvPr>
        </p:nvSpPr>
        <p:spPr/>
        <p:txBody>
          <a:bodyPr/>
          <a:lstStyle/>
          <a:p>
            <a:pPr algn="l"/>
            <a:fld id="{F97E8200-1950-409B-82E7-99938E7AE355}" type="slidenum">
              <a:rPr lang="en-US" smtClean="0"/>
              <a:pPr algn="l"/>
              <a:t>‹#›</a:t>
            </a:fld>
            <a:endParaRPr lang="en-US" dirty="0"/>
          </a:p>
        </p:txBody>
      </p:sp>
      <p:sp>
        <p:nvSpPr>
          <p:cNvPr id="2" name="Title 1">
            <a:extLst>
              <a:ext uri="{FF2B5EF4-FFF2-40B4-BE49-F238E27FC236}">
                <a16:creationId xmlns:a16="http://schemas.microsoft.com/office/drawing/2014/main" id="{9BFF97FB-514D-4FE8-A9A4-E9A111A56ED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258184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D153959-30FA-4987-A094-7243641F474B}"/>
              </a:ext>
            </a:extLst>
          </p:cNvPr>
          <p:cNvSpPr/>
          <p:nvPr/>
        </p:nvSpPr>
        <p:spPr>
          <a:xfrm>
            <a:off x="0" y="0"/>
            <a:ext cx="12192000" cy="22649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50216229-A6DB-436A-B327-667E80F0A563}"/>
              </a:ext>
            </a:extLst>
          </p:cNvPr>
          <p:cNvSpPr>
            <a:spLocks noGrp="1"/>
          </p:cNvSpPr>
          <p:nvPr>
            <p:ph type="title"/>
          </p:nvPr>
        </p:nvSpPr>
        <p:spPr>
          <a:xfrm>
            <a:off x="960120" y="317814"/>
            <a:ext cx="10268712" cy="170078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B2B351D-270D-480D-8AF5-6A213ED2B3FB}"/>
              </a:ext>
            </a:extLst>
          </p:cNvPr>
          <p:cNvSpPr>
            <a:spLocks noGrp="1"/>
          </p:cNvSpPr>
          <p:nvPr>
            <p:ph type="body" idx="1"/>
          </p:nvPr>
        </p:nvSpPr>
        <p:spPr>
          <a:xfrm>
            <a:off x="960120" y="2587752"/>
            <a:ext cx="10268712" cy="359359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E1EB0E73-3310-4A8F-BB4A-7A6A99121A61}"/>
              </a:ext>
            </a:extLst>
          </p:cNvPr>
          <p:cNvSpPr>
            <a:spLocks noGrp="1"/>
          </p:cNvSpPr>
          <p:nvPr>
            <p:ph type="dt" sz="half" idx="2"/>
          </p:nvPr>
        </p:nvSpPr>
        <p:spPr>
          <a:xfrm>
            <a:off x="6903720" y="6356350"/>
            <a:ext cx="3236976" cy="365125"/>
          </a:xfrm>
          <a:prstGeom prst="rect">
            <a:avLst/>
          </a:prstGeom>
        </p:spPr>
        <p:txBody>
          <a:bodyPr vert="horz" lIns="91440" tIns="45720" rIns="91440" bIns="45720" rtlCol="0" anchor="ctr"/>
          <a:lstStyle>
            <a:lvl1pPr algn="just">
              <a:defRPr sz="1200" spc="50" baseline="0">
                <a:solidFill>
                  <a:schemeClr val="tx1"/>
                </a:solidFill>
              </a:defRPr>
            </a:lvl1pPr>
          </a:lstStyle>
          <a:p>
            <a:pPr algn="r"/>
            <a:fld id="{A37D6D71-8B28-4ED6-B932-04B197003D23}" type="datetimeFigureOut">
              <a:rPr lang="en-US" smtClean="0"/>
              <a:pPr algn="r"/>
              <a:t>12/15/2023</a:t>
            </a:fld>
            <a:endParaRPr lang="en-US" spc="50" dirty="0"/>
          </a:p>
        </p:txBody>
      </p:sp>
      <p:sp>
        <p:nvSpPr>
          <p:cNvPr id="5" name="Footer Placeholder 4">
            <a:extLst>
              <a:ext uri="{FF2B5EF4-FFF2-40B4-BE49-F238E27FC236}">
                <a16:creationId xmlns:a16="http://schemas.microsoft.com/office/drawing/2014/main" id="{1381C4C0-515B-4404-A780-C31E7DFE54A4}"/>
              </a:ext>
            </a:extLst>
          </p:cNvPr>
          <p:cNvSpPr>
            <a:spLocks noGrp="1"/>
          </p:cNvSpPr>
          <p:nvPr>
            <p:ph type="ftr" sz="quarter" idx="3"/>
          </p:nvPr>
        </p:nvSpPr>
        <p:spPr>
          <a:xfrm>
            <a:off x="960120" y="6356350"/>
            <a:ext cx="5504688" cy="365125"/>
          </a:xfrm>
          <a:prstGeom prst="rect">
            <a:avLst/>
          </a:prstGeom>
        </p:spPr>
        <p:txBody>
          <a:bodyPr vert="horz" lIns="91440" tIns="45720" rIns="91440" bIns="45720" rtlCol="0" anchor="ctr"/>
          <a:lstStyle>
            <a:lvl1pPr algn="l">
              <a:defRPr sz="1100" cap="all" spc="50" baseline="0">
                <a:solidFill>
                  <a:schemeClr val="tx1"/>
                </a:solidFill>
              </a:defRPr>
            </a:lvl1pPr>
          </a:lstStyle>
          <a:p>
            <a:endParaRPr lang="en-US" spc="50" dirty="0"/>
          </a:p>
        </p:txBody>
      </p:sp>
      <p:sp>
        <p:nvSpPr>
          <p:cNvPr id="6" name="Slide Number Placeholder 5">
            <a:extLst>
              <a:ext uri="{FF2B5EF4-FFF2-40B4-BE49-F238E27FC236}">
                <a16:creationId xmlns:a16="http://schemas.microsoft.com/office/drawing/2014/main" id="{944C30C7-F013-428C-A6F7-A8CCCD14CEF4}"/>
              </a:ext>
            </a:extLst>
          </p:cNvPr>
          <p:cNvSpPr>
            <a:spLocks noGrp="1"/>
          </p:cNvSpPr>
          <p:nvPr>
            <p:ph type="sldNum" sz="quarter" idx="4"/>
          </p:nvPr>
        </p:nvSpPr>
        <p:spPr>
          <a:xfrm>
            <a:off x="10296144" y="6356350"/>
            <a:ext cx="932688" cy="365125"/>
          </a:xfrm>
          <a:prstGeom prst="rect">
            <a:avLst/>
          </a:prstGeom>
        </p:spPr>
        <p:txBody>
          <a:bodyPr vert="horz" lIns="91440" tIns="45720" rIns="91440" bIns="45720" rtlCol="0" anchor="ctr"/>
          <a:lstStyle>
            <a:lvl1pPr algn="r">
              <a:defRPr sz="1200">
                <a:solidFill>
                  <a:schemeClr val="tx1"/>
                </a:solidFill>
              </a:defRPr>
            </a:lvl1p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955675037"/>
      </p:ext>
    </p:extLst>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66" r:id="rId6"/>
    <p:sldLayoutId id="2147483662" r:id="rId7"/>
    <p:sldLayoutId id="2147483663" r:id="rId8"/>
    <p:sldLayoutId id="2147483664" r:id="rId9"/>
    <p:sldLayoutId id="2147483665" r:id="rId10"/>
    <p:sldLayoutId id="2147483667" r:id="rId11"/>
  </p:sldLayoutIdLst>
  <p:txStyles>
    <p:titleStyle>
      <a:lvl1pPr algn="l" defTabSz="914400" rtl="0" eaLnBrk="1" latinLnBrk="0" hangingPunct="1">
        <a:lnSpc>
          <a:spcPct val="90000"/>
        </a:lnSpc>
        <a:spcBef>
          <a:spcPct val="0"/>
        </a:spcBef>
        <a:buNone/>
        <a:defRPr sz="6600" kern="1200" cap="all" spc="120" baseline="0">
          <a:solidFill>
            <a:schemeClr val="bg1"/>
          </a:solidFill>
          <a:latin typeface="+mj-lt"/>
          <a:ea typeface="+mj-ea"/>
          <a:cs typeface="+mj-cs"/>
        </a:defRPr>
      </a:lvl1pPr>
    </p:titleStyle>
    <p:bodyStyle>
      <a:lvl1pPr marL="0" indent="0" algn="l" defTabSz="914400" rtl="0" eaLnBrk="1" latinLnBrk="0" hangingPunct="1">
        <a:lnSpc>
          <a:spcPct val="101000"/>
        </a:lnSpc>
        <a:spcBef>
          <a:spcPts val="700"/>
        </a:spcBef>
        <a:spcAft>
          <a:spcPts val="700"/>
        </a:spcAft>
        <a:buFont typeface="Arial" panose="020B0604020202020204" pitchFamily="34" charset="0"/>
        <a:buNone/>
        <a:defRPr sz="2600" kern="1200" spc="50" baseline="0">
          <a:solidFill>
            <a:schemeClr val="tx1"/>
          </a:solidFill>
          <a:latin typeface="+mn-lt"/>
          <a:ea typeface="+mn-ea"/>
          <a:cs typeface="+mn-cs"/>
        </a:defRPr>
      </a:lvl1pPr>
      <a:lvl2pPr marL="274320" indent="-274320" algn="l" defTabSz="914400" rtl="0" eaLnBrk="1" latinLnBrk="0" hangingPunct="1">
        <a:lnSpc>
          <a:spcPct val="101000"/>
        </a:lnSpc>
        <a:spcBef>
          <a:spcPts val="400"/>
        </a:spcBef>
        <a:spcAft>
          <a:spcPts val="400"/>
        </a:spcAft>
        <a:buClrTx/>
        <a:buFont typeface="Wingdings" panose="05000000000000000000" pitchFamily="2" charset="2"/>
        <a:buChar char="§"/>
        <a:defRPr sz="2300" kern="1200" spc="50" baseline="0">
          <a:solidFill>
            <a:schemeClr val="tx1"/>
          </a:solidFill>
          <a:latin typeface="+mn-lt"/>
          <a:ea typeface="+mn-ea"/>
          <a:cs typeface="+mn-cs"/>
        </a:defRPr>
      </a:lvl2pPr>
      <a:lvl3pPr marL="274320" indent="0" algn="l" defTabSz="914400" rtl="0" eaLnBrk="1" latinLnBrk="0" hangingPunct="1">
        <a:lnSpc>
          <a:spcPct val="101000"/>
        </a:lnSpc>
        <a:spcBef>
          <a:spcPts val="400"/>
        </a:spcBef>
        <a:spcAft>
          <a:spcPts val="400"/>
        </a:spcAft>
        <a:buFont typeface="Arial" panose="020B0604020202020204" pitchFamily="34" charset="0"/>
        <a:buNone/>
        <a:defRPr sz="1800" b="1" kern="1200" spc="50" baseline="0">
          <a:solidFill>
            <a:schemeClr val="tx1"/>
          </a:solidFill>
          <a:latin typeface="+mn-lt"/>
          <a:ea typeface="+mn-ea"/>
          <a:cs typeface="+mn-cs"/>
        </a:defRPr>
      </a:lvl3pPr>
      <a:lvl4pPr marL="594360" indent="-274320" algn="l" defTabSz="914400" rtl="0" eaLnBrk="1" latinLnBrk="0" hangingPunct="1">
        <a:lnSpc>
          <a:spcPct val="101000"/>
        </a:lnSpc>
        <a:spcBef>
          <a:spcPts val="400"/>
        </a:spcBef>
        <a:spcAft>
          <a:spcPts val="400"/>
        </a:spcAft>
        <a:buClrTx/>
        <a:buFont typeface="Wingdings" panose="05000000000000000000" pitchFamily="2" charset="2"/>
        <a:buChar char="§"/>
        <a:defRPr sz="1800" kern="1200" spc="50" baseline="0">
          <a:solidFill>
            <a:schemeClr val="tx1"/>
          </a:solidFill>
          <a:latin typeface="+mn-lt"/>
          <a:ea typeface="+mn-ea"/>
          <a:cs typeface="+mn-cs"/>
        </a:defRPr>
      </a:lvl4pPr>
      <a:lvl5pPr marL="594360" indent="0" algn="l" defTabSz="914400" rtl="0" eaLnBrk="1" latinLnBrk="0" hangingPunct="1">
        <a:lnSpc>
          <a:spcPct val="101000"/>
        </a:lnSpc>
        <a:spcBef>
          <a:spcPts val="400"/>
        </a:spcBef>
        <a:spcAft>
          <a:spcPts val="400"/>
        </a:spcAft>
        <a:buFont typeface="Arial" panose="020B0604020202020204" pitchFamily="34" charset="0"/>
        <a:buNone/>
        <a:defRPr sz="1800" b="1" kern="1200" spc="5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eg"/><Relationship Id="rId1" Type="http://schemas.openxmlformats.org/officeDocument/2006/relationships/slideLayout" Target="../slideLayouts/slideLayout2.xml"/><Relationship Id="rId6" Type="http://schemas.openxmlformats.org/officeDocument/2006/relationships/image" Target="../media/image19.jpg"/><Relationship Id="rId5" Type="http://schemas.openxmlformats.org/officeDocument/2006/relationships/image" Target="../media/image18.jpe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6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4AA13AD3-0A4F-475A-BEBB-DEEFF5C09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462"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D65E0E3C-32F3-480B-9842-7611BBE2EE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7345" y="0"/>
            <a:ext cx="7534655"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7A61A09-A973-3FFF-1E6A-43C38D1F7387}"/>
              </a:ext>
            </a:extLst>
          </p:cNvPr>
          <p:cNvSpPr>
            <a:spLocks noGrp="1"/>
          </p:cNvSpPr>
          <p:nvPr>
            <p:ph type="ctrTitle"/>
          </p:nvPr>
        </p:nvSpPr>
        <p:spPr>
          <a:xfrm>
            <a:off x="5315736" y="640081"/>
            <a:ext cx="5916145" cy="3812102"/>
          </a:xfrm>
        </p:spPr>
        <p:txBody>
          <a:bodyPr anchor="b">
            <a:normAutofit/>
          </a:bodyPr>
          <a:lstStyle/>
          <a:p>
            <a:pPr algn="l"/>
            <a:r>
              <a:rPr lang="en-US" sz="4800">
                <a:solidFill>
                  <a:schemeClr val="bg1"/>
                </a:solidFill>
              </a:rPr>
              <a:t>Investment management for individual needs using robo-advisors </a:t>
            </a:r>
          </a:p>
        </p:txBody>
      </p:sp>
      <p:sp>
        <p:nvSpPr>
          <p:cNvPr id="3" name="Subtitle 2">
            <a:extLst>
              <a:ext uri="{FF2B5EF4-FFF2-40B4-BE49-F238E27FC236}">
                <a16:creationId xmlns:a16="http://schemas.microsoft.com/office/drawing/2014/main" id="{72309354-406F-D093-12B1-FA57B2D44FA7}"/>
              </a:ext>
            </a:extLst>
          </p:cNvPr>
          <p:cNvSpPr>
            <a:spLocks noGrp="1"/>
          </p:cNvSpPr>
          <p:nvPr>
            <p:ph type="subTitle" idx="1"/>
          </p:nvPr>
        </p:nvSpPr>
        <p:spPr>
          <a:xfrm>
            <a:off x="5315735" y="4646030"/>
            <a:ext cx="5916145" cy="1344868"/>
          </a:xfrm>
        </p:spPr>
        <p:txBody>
          <a:bodyPr anchor="t">
            <a:normAutofit/>
          </a:bodyPr>
          <a:lstStyle/>
          <a:p>
            <a:pPr algn="l">
              <a:lnSpc>
                <a:spcPct val="91000"/>
              </a:lnSpc>
            </a:pPr>
            <a:r>
              <a:rPr lang="en-US" sz="2800"/>
              <a:t>Your intelligence made you money, let our intelligence grow it.</a:t>
            </a:r>
          </a:p>
        </p:txBody>
      </p:sp>
      <p:pic>
        <p:nvPicPr>
          <p:cNvPr id="4" name="Picture 3" descr="Triangular abstract background">
            <a:extLst>
              <a:ext uri="{FF2B5EF4-FFF2-40B4-BE49-F238E27FC236}">
                <a16:creationId xmlns:a16="http://schemas.microsoft.com/office/drawing/2014/main" id="{FE778324-6438-A78C-7FC7-B3558C6FDA73}"/>
              </a:ext>
            </a:extLst>
          </p:cNvPr>
          <p:cNvPicPr>
            <a:picLocks noChangeAspect="1"/>
          </p:cNvPicPr>
          <p:nvPr/>
        </p:nvPicPr>
        <p:blipFill rotWithShape="1">
          <a:blip r:embed="rId3"/>
          <a:srcRect l="21878" r="32791" b="-1"/>
          <a:stretch/>
        </p:blipFill>
        <p:spPr>
          <a:xfrm>
            <a:off x="20" y="10"/>
            <a:ext cx="4657325" cy="6857990"/>
          </a:xfrm>
          <a:prstGeom prst="rect">
            <a:avLst/>
          </a:prstGeom>
        </p:spPr>
      </p:pic>
    </p:spTree>
    <p:extLst>
      <p:ext uri="{BB962C8B-B14F-4D97-AF65-F5344CB8AC3E}">
        <p14:creationId xmlns:p14="http://schemas.microsoft.com/office/powerpoint/2010/main" val="17445078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4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09A1C012-8297-4361-ACE8-A2509FB189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06240"/>
            <a:ext cx="12192000" cy="2651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6" name="Rectangle 35">
            <a:extLst>
              <a:ext uri="{FF2B5EF4-FFF2-40B4-BE49-F238E27FC236}">
                <a16:creationId xmlns:a16="http://schemas.microsoft.com/office/drawing/2014/main" id="{4AA13AD3-0A4F-475A-BEBB-DEEFF5C09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1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D65E0E3C-32F3-480B-9842-7611BBE2EE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534655"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 name="Group 37">
            <a:extLst>
              <a:ext uri="{FF2B5EF4-FFF2-40B4-BE49-F238E27FC236}">
                <a16:creationId xmlns:a16="http://schemas.microsoft.com/office/drawing/2014/main" id="{E25DD480-CC30-7823-C24F-7B37B6DCF570}"/>
              </a:ext>
            </a:extLst>
          </p:cNvPr>
          <p:cNvGrpSpPr/>
          <p:nvPr/>
        </p:nvGrpSpPr>
        <p:grpSpPr>
          <a:xfrm>
            <a:off x="989054" y="288950"/>
            <a:ext cx="5602823" cy="6305325"/>
            <a:chOff x="65314" y="631555"/>
            <a:chExt cx="5602823" cy="5825090"/>
          </a:xfrm>
        </p:grpSpPr>
        <p:sp>
          <p:nvSpPr>
            <p:cNvPr id="39" name="Rectangle: Rounded Corners 38">
              <a:extLst>
                <a:ext uri="{FF2B5EF4-FFF2-40B4-BE49-F238E27FC236}">
                  <a16:creationId xmlns:a16="http://schemas.microsoft.com/office/drawing/2014/main" id="{D819F4EB-EA1B-26EB-21C9-B76159D63910}"/>
                </a:ext>
              </a:extLst>
            </p:cNvPr>
            <p:cNvSpPr/>
            <p:nvPr/>
          </p:nvSpPr>
          <p:spPr>
            <a:xfrm>
              <a:off x="1854571" y="1923598"/>
              <a:ext cx="1939590" cy="36933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 name="Group 39">
              <a:extLst>
                <a:ext uri="{FF2B5EF4-FFF2-40B4-BE49-F238E27FC236}">
                  <a16:creationId xmlns:a16="http://schemas.microsoft.com/office/drawing/2014/main" id="{BC08A3D6-6AF1-7724-EB02-5A1F421356B9}"/>
                </a:ext>
              </a:extLst>
            </p:cNvPr>
            <p:cNvGrpSpPr/>
            <p:nvPr/>
          </p:nvGrpSpPr>
          <p:grpSpPr>
            <a:xfrm>
              <a:off x="65314" y="631555"/>
              <a:ext cx="5602823" cy="5825090"/>
              <a:chOff x="65314" y="631555"/>
              <a:chExt cx="5602823" cy="5825090"/>
            </a:xfrm>
          </p:grpSpPr>
          <p:grpSp>
            <p:nvGrpSpPr>
              <p:cNvPr id="41" name="Group 40">
                <a:extLst>
                  <a:ext uri="{FF2B5EF4-FFF2-40B4-BE49-F238E27FC236}">
                    <a16:creationId xmlns:a16="http://schemas.microsoft.com/office/drawing/2014/main" id="{88A999A3-6E09-CC7C-329A-96941A20808E}"/>
                  </a:ext>
                </a:extLst>
              </p:cNvPr>
              <p:cNvGrpSpPr/>
              <p:nvPr/>
            </p:nvGrpSpPr>
            <p:grpSpPr>
              <a:xfrm>
                <a:off x="65314" y="631555"/>
                <a:ext cx="5602823" cy="5335366"/>
                <a:chOff x="65314" y="631555"/>
                <a:chExt cx="5602823" cy="5335366"/>
              </a:xfrm>
            </p:grpSpPr>
            <p:pic>
              <p:nvPicPr>
                <p:cNvPr id="51" name="Picture 50">
                  <a:extLst>
                    <a:ext uri="{FF2B5EF4-FFF2-40B4-BE49-F238E27FC236}">
                      <a16:creationId xmlns:a16="http://schemas.microsoft.com/office/drawing/2014/main" id="{0D876EB7-E411-299C-2A56-2F7E75E9A824}"/>
                    </a:ext>
                  </a:extLst>
                </p:cNvPr>
                <p:cNvPicPr>
                  <a:picLocks noChangeAspect="1"/>
                </p:cNvPicPr>
                <p:nvPr/>
              </p:nvPicPr>
              <p:blipFill>
                <a:blip r:embed="rId2"/>
                <a:stretch>
                  <a:fillRect/>
                </a:stretch>
              </p:blipFill>
              <p:spPr>
                <a:xfrm>
                  <a:off x="419303" y="631555"/>
                  <a:ext cx="4707264" cy="599817"/>
                </a:xfrm>
                <a:prstGeom prst="rect">
                  <a:avLst/>
                </a:prstGeom>
              </p:spPr>
            </p:pic>
            <p:grpSp>
              <p:nvGrpSpPr>
                <p:cNvPr id="52" name="Group 51">
                  <a:extLst>
                    <a:ext uri="{FF2B5EF4-FFF2-40B4-BE49-F238E27FC236}">
                      <a16:creationId xmlns:a16="http://schemas.microsoft.com/office/drawing/2014/main" id="{3339EE23-4F54-AC4B-4E6B-BFC5D737B5E6}"/>
                    </a:ext>
                  </a:extLst>
                </p:cNvPr>
                <p:cNvGrpSpPr/>
                <p:nvPr/>
              </p:nvGrpSpPr>
              <p:grpSpPr>
                <a:xfrm>
                  <a:off x="65314" y="1231372"/>
                  <a:ext cx="5602823" cy="4735549"/>
                  <a:chOff x="65314" y="1231372"/>
                  <a:chExt cx="5602823" cy="4735549"/>
                </a:xfrm>
              </p:grpSpPr>
              <p:sp>
                <p:nvSpPr>
                  <p:cNvPr id="53" name="Flowchart: Preparation 52">
                    <a:extLst>
                      <a:ext uri="{FF2B5EF4-FFF2-40B4-BE49-F238E27FC236}">
                        <a16:creationId xmlns:a16="http://schemas.microsoft.com/office/drawing/2014/main" id="{091C171A-A0BE-60FF-6664-A6922E3DAFF8}"/>
                      </a:ext>
                    </a:extLst>
                  </p:cNvPr>
                  <p:cNvSpPr/>
                  <p:nvPr/>
                </p:nvSpPr>
                <p:spPr>
                  <a:xfrm>
                    <a:off x="2048071" y="2875775"/>
                    <a:ext cx="1449730" cy="563728"/>
                  </a:xfrm>
                  <a:prstGeom prst="flowChartPreparation">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TextBox 53">
                    <a:extLst>
                      <a:ext uri="{FF2B5EF4-FFF2-40B4-BE49-F238E27FC236}">
                        <a16:creationId xmlns:a16="http://schemas.microsoft.com/office/drawing/2014/main" id="{8BDB1F76-DDBB-D145-BA02-362A29D1D7D8}"/>
                      </a:ext>
                    </a:extLst>
                  </p:cNvPr>
                  <p:cNvSpPr txBox="1"/>
                  <p:nvPr/>
                </p:nvSpPr>
                <p:spPr>
                  <a:xfrm>
                    <a:off x="1849449" y="1946183"/>
                    <a:ext cx="1859143" cy="369332"/>
                  </a:xfrm>
                  <a:prstGeom prst="rect">
                    <a:avLst/>
                  </a:prstGeom>
                  <a:noFill/>
                </p:spPr>
                <p:txBody>
                  <a:bodyPr wrap="square" rtlCol="0">
                    <a:spAutoFit/>
                  </a:bodyPr>
                  <a:lstStyle/>
                  <a:p>
                    <a:r>
                      <a:rPr lang="pt-BR" b="0" i="0" dirty="0">
                        <a:solidFill>
                          <a:schemeClr val="bg1"/>
                        </a:solidFill>
                        <a:effectLst/>
                        <a:latin typeface="Arial" panose="020B0604020202020204" pitchFamily="34" charset="0"/>
                      </a:rPr>
                      <a:t>P = A / (1 + r/n)</a:t>
                    </a:r>
                    <a:r>
                      <a:rPr lang="pt-BR" b="0" i="0" baseline="30000" dirty="0">
                        <a:solidFill>
                          <a:schemeClr val="bg1"/>
                        </a:solidFill>
                        <a:effectLst/>
                        <a:latin typeface="Arial" panose="020B0604020202020204" pitchFamily="34" charset="0"/>
                      </a:rPr>
                      <a:t>nt</a:t>
                    </a:r>
                    <a:endParaRPr lang="en-US" dirty="0">
                      <a:solidFill>
                        <a:schemeClr val="bg1"/>
                      </a:solidFill>
                    </a:endParaRPr>
                  </a:p>
                </p:txBody>
              </p:sp>
              <p:sp>
                <p:nvSpPr>
                  <p:cNvPr id="55" name="Oval 54">
                    <a:extLst>
                      <a:ext uri="{FF2B5EF4-FFF2-40B4-BE49-F238E27FC236}">
                        <a16:creationId xmlns:a16="http://schemas.microsoft.com/office/drawing/2014/main" id="{04DF0204-EBC6-BA93-7674-2CC62A050C7E}"/>
                      </a:ext>
                    </a:extLst>
                  </p:cNvPr>
                  <p:cNvSpPr/>
                  <p:nvPr/>
                </p:nvSpPr>
                <p:spPr>
                  <a:xfrm>
                    <a:off x="391886" y="4994207"/>
                    <a:ext cx="1032169" cy="970384"/>
                  </a:xfrm>
                  <a:prstGeom prst="ellipse">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BD0816CB-DB67-BE57-206F-D20655A996BE}"/>
                      </a:ext>
                    </a:extLst>
                  </p:cNvPr>
                  <p:cNvSpPr/>
                  <p:nvPr/>
                </p:nvSpPr>
                <p:spPr>
                  <a:xfrm>
                    <a:off x="1792197" y="4996537"/>
                    <a:ext cx="1032169" cy="970384"/>
                  </a:xfrm>
                  <a:prstGeom prst="ellipse">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B3C8917F-0B6C-8ACD-DF20-B383AF93CD8F}"/>
                      </a:ext>
                    </a:extLst>
                  </p:cNvPr>
                  <p:cNvSpPr/>
                  <p:nvPr/>
                </p:nvSpPr>
                <p:spPr>
                  <a:xfrm>
                    <a:off x="3192508" y="4994207"/>
                    <a:ext cx="1032169" cy="970384"/>
                  </a:xfrm>
                  <a:prstGeom prst="ellipse">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39D8E162-41AA-4C8A-C989-A1D185969152}"/>
                      </a:ext>
                    </a:extLst>
                  </p:cNvPr>
                  <p:cNvSpPr/>
                  <p:nvPr/>
                </p:nvSpPr>
                <p:spPr>
                  <a:xfrm>
                    <a:off x="4635968" y="4994207"/>
                    <a:ext cx="1032169" cy="970384"/>
                  </a:xfrm>
                  <a:prstGeom prst="ellipse">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9" name="Straight Arrow Connector 58">
                    <a:extLst>
                      <a:ext uri="{FF2B5EF4-FFF2-40B4-BE49-F238E27FC236}">
                        <a16:creationId xmlns:a16="http://schemas.microsoft.com/office/drawing/2014/main" id="{897C8DA5-F6FB-5ED6-32E1-9898A899B5FA}"/>
                      </a:ext>
                    </a:extLst>
                  </p:cNvPr>
                  <p:cNvCxnSpPr>
                    <a:cxnSpLocks/>
                    <a:stCxn id="53" idx="1"/>
                    <a:endCxn id="55" idx="0"/>
                  </p:cNvCxnSpPr>
                  <p:nvPr/>
                </p:nvCxnSpPr>
                <p:spPr>
                  <a:xfrm flipH="1">
                    <a:off x="907971" y="3157639"/>
                    <a:ext cx="1140100" cy="183656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61D7A86B-9B93-FE41-FDCA-AA58474C5B39}"/>
                      </a:ext>
                    </a:extLst>
                  </p:cNvPr>
                  <p:cNvCxnSpPr>
                    <a:cxnSpLocks/>
                    <a:endCxn id="56" idx="0"/>
                  </p:cNvCxnSpPr>
                  <p:nvPr/>
                </p:nvCxnSpPr>
                <p:spPr>
                  <a:xfrm flipH="1">
                    <a:off x="2308282" y="3420042"/>
                    <a:ext cx="66375" cy="157649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677F8EF4-08EC-5406-13A5-BC8820B5E12B}"/>
                      </a:ext>
                    </a:extLst>
                  </p:cNvPr>
                  <p:cNvCxnSpPr>
                    <a:cxnSpLocks/>
                    <a:endCxn id="57" idx="0"/>
                  </p:cNvCxnSpPr>
                  <p:nvPr/>
                </p:nvCxnSpPr>
                <p:spPr>
                  <a:xfrm>
                    <a:off x="3200736" y="3414613"/>
                    <a:ext cx="507857" cy="157959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1159CC36-41AD-6563-20F8-9E996B8C967C}"/>
                      </a:ext>
                    </a:extLst>
                  </p:cNvPr>
                  <p:cNvCxnSpPr>
                    <a:stCxn id="53" idx="3"/>
                    <a:endCxn id="58" idx="0"/>
                  </p:cNvCxnSpPr>
                  <p:nvPr/>
                </p:nvCxnSpPr>
                <p:spPr>
                  <a:xfrm>
                    <a:off x="3497801" y="3157639"/>
                    <a:ext cx="1654252" cy="183656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EA64DABA-B453-4942-0505-4851F18D7DE0}"/>
                      </a:ext>
                    </a:extLst>
                  </p:cNvPr>
                  <p:cNvCxnSpPr>
                    <a:stCxn id="51" idx="2"/>
                    <a:endCxn id="54" idx="0"/>
                  </p:cNvCxnSpPr>
                  <p:nvPr/>
                </p:nvCxnSpPr>
                <p:spPr>
                  <a:xfrm>
                    <a:off x="2772935" y="1231372"/>
                    <a:ext cx="6086" cy="7148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078A01CD-8228-8C79-CA8F-FB6250CFD271}"/>
                      </a:ext>
                    </a:extLst>
                  </p:cNvPr>
                  <p:cNvCxnSpPr>
                    <a:stCxn id="54" idx="2"/>
                    <a:endCxn id="53" idx="0"/>
                  </p:cNvCxnSpPr>
                  <p:nvPr/>
                </p:nvCxnSpPr>
                <p:spPr>
                  <a:xfrm flipH="1">
                    <a:off x="2772936" y="2315515"/>
                    <a:ext cx="6085" cy="5602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E3E4111F-5B46-F573-14C6-C0612E032BFC}"/>
                      </a:ext>
                    </a:extLst>
                  </p:cNvPr>
                  <p:cNvSpPr txBox="1"/>
                  <p:nvPr/>
                </p:nvSpPr>
                <p:spPr>
                  <a:xfrm>
                    <a:off x="65314" y="4216855"/>
                    <a:ext cx="4879910" cy="341202"/>
                  </a:xfrm>
                  <a:prstGeom prst="rect">
                    <a:avLst/>
                  </a:prstGeom>
                  <a:noFill/>
                </p:spPr>
                <p:txBody>
                  <a:bodyPr wrap="square" rtlCol="0">
                    <a:spAutoFit/>
                  </a:bodyPr>
                  <a:lstStyle/>
                  <a:p>
                    <a:r>
                      <a:rPr lang="en-US" dirty="0">
                        <a:solidFill>
                          <a:schemeClr val="bg1"/>
                        </a:solidFill>
                      </a:rPr>
                      <a:t>              0.2             0.5               0.15            0.15</a:t>
                    </a:r>
                  </a:p>
                </p:txBody>
              </p:sp>
            </p:grpSp>
          </p:grpSp>
          <p:sp>
            <p:nvSpPr>
              <p:cNvPr id="42" name="TextBox 41">
                <a:extLst>
                  <a:ext uri="{FF2B5EF4-FFF2-40B4-BE49-F238E27FC236}">
                    <a16:creationId xmlns:a16="http://schemas.microsoft.com/office/drawing/2014/main" id="{F0064906-5C83-D036-90E3-892C8A75044A}"/>
                  </a:ext>
                </a:extLst>
              </p:cNvPr>
              <p:cNvSpPr txBox="1"/>
              <p:nvPr/>
            </p:nvSpPr>
            <p:spPr>
              <a:xfrm>
                <a:off x="2090627" y="2963243"/>
                <a:ext cx="1364617" cy="369332"/>
              </a:xfrm>
              <a:prstGeom prst="rect">
                <a:avLst/>
              </a:prstGeom>
              <a:noFill/>
            </p:spPr>
            <p:txBody>
              <a:bodyPr wrap="square" rtlCol="0">
                <a:spAutoFit/>
              </a:bodyPr>
              <a:lstStyle/>
              <a:p>
                <a:r>
                  <a:rPr lang="en-US" b="0" i="0" dirty="0">
                    <a:solidFill>
                      <a:srgbClr val="333333"/>
                    </a:solidFill>
                    <a:effectLst/>
                    <a:latin typeface="Arial" panose="020B0604020202020204" pitchFamily="34" charset="0"/>
                  </a:rPr>
                  <a:t>$11,228.95</a:t>
                </a:r>
                <a:endParaRPr lang="en-US" dirty="0"/>
              </a:p>
            </p:txBody>
          </p:sp>
          <p:sp>
            <p:nvSpPr>
              <p:cNvPr id="43" name="TextBox 42">
                <a:extLst>
                  <a:ext uri="{FF2B5EF4-FFF2-40B4-BE49-F238E27FC236}">
                    <a16:creationId xmlns:a16="http://schemas.microsoft.com/office/drawing/2014/main" id="{F501473D-FDA0-4951-3A37-83484C262D6B}"/>
                  </a:ext>
                </a:extLst>
              </p:cNvPr>
              <p:cNvSpPr txBox="1"/>
              <p:nvPr/>
            </p:nvSpPr>
            <p:spPr>
              <a:xfrm>
                <a:off x="438538" y="5253135"/>
                <a:ext cx="957524" cy="369332"/>
              </a:xfrm>
              <a:prstGeom prst="rect">
                <a:avLst/>
              </a:prstGeom>
              <a:noFill/>
            </p:spPr>
            <p:txBody>
              <a:bodyPr wrap="square" rtlCol="0">
                <a:spAutoFit/>
              </a:bodyPr>
              <a:lstStyle/>
              <a:p>
                <a:r>
                  <a:rPr lang="en-US" dirty="0"/>
                  <a:t>$2,245</a:t>
                </a:r>
              </a:p>
            </p:txBody>
          </p:sp>
          <p:sp>
            <p:nvSpPr>
              <p:cNvPr id="44" name="TextBox 43">
                <a:extLst>
                  <a:ext uri="{FF2B5EF4-FFF2-40B4-BE49-F238E27FC236}">
                    <a16:creationId xmlns:a16="http://schemas.microsoft.com/office/drawing/2014/main" id="{FAB6E806-4B32-02C9-A746-15A99544FF71}"/>
                  </a:ext>
                </a:extLst>
              </p:cNvPr>
              <p:cNvSpPr txBox="1"/>
              <p:nvPr/>
            </p:nvSpPr>
            <p:spPr>
              <a:xfrm>
                <a:off x="1844676" y="5294733"/>
                <a:ext cx="957524" cy="369332"/>
              </a:xfrm>
              <a:prstGeom prst="rect">
                <a:avLst/>
              </a:prstGeom>
              <a:noFill/>
            </p:spPr>
            <p:txBody>
              <a:bodyPr wrap="square" rtlCol="0">
                <a:spAutoFit/>
              </a:bodyPr>
              <a:lstStyle/>
              <a:p>
                <a:r>
                  <a:rPr lang="en-US" dirty="0"/>
                  <a:t>$5,614</a:t>
                </a:r>
              </a:p>
            </p:txBody>
          </p:sp>
          <p:sp>
            <p:nvSpPr>
              <p:cNvPr id="45" name="TextBox 44">
                <a:extLst>
                  <a:ext uri="{FF2B5EF4-FFF2-40B4-BE49-F238E27FC236}">
                    <a16:creationId xmlns:a16="http://schemas.microsoft.com/office/drawing/2014/main" id="{1971B408-3665-91D4-D5EA-82A51A6C6433}"/>
                  </a:ext>
                </a:extLst>
              </p:cNvPr>
              <p:cNvSpPr txBox="1"/>
              <p:nvPr/>
            </p:nvSpPr>
            <p:spPr>
              <a:xfrm>
                <a:off x="3235657" y="5295897"/>
                <a:ext cx="957524" cy="369332"/>
              </a:xfrm>
              <a:prstGeom prst="rect">
                <a:avLst/>
              </a:prstGeom>
              <a:noFill/>
            </p:spPr>
            <p:txBody>
              <a:bodyPr wrap="square" rtlCol="0">
                <a:spAutoFit/>
              </a:bodyPr>
              <a:lstStyle/>
              <a:p>
                <a:r>
                  <a:rPr lang="en-US" dirty="0"/>
                  <a:t>$1,684</a:t>
                </a:r>
              </a:p>
            </p:txBody>
          </p:sp>
          <p:sp>
            <p:nvSpPr>
              <p:cNvPr id="46" name="TextBox 45">
                <a:extLst>
                  <a:ext uri="{FF2B5EF4-FFF2-40B4-BE49-F238E27FC236}">
                    <a16:creationId xmlns:a16="http://schemas.microsoft.com/office/drawing/2014/main" id="{6D594EB6-998E-FE20-01FD-BD967340852F}"/>
                  </a:ext>
                </a:extLst>
              </p:cNvPr>
              <p:cNvSpPr txBox="1"/>
              <p:nvPr/>
            </p:nvSpPr>
            <p:spPr>
              <a:xfrm>
                <a:off x="4673290" y="5294733"/>
                <a:ext cx="957524" cy="369332"/>
              </a:xfrm>
              <a:prstGeom prst="rect">
                <a:avLst/>
              </a:prstGeom>
              <a:noFill/>
            </p:spPr>
            <p:txBody>
              <a:bodyPr wrap="square" rtlCol="0">
                <a:spAutoFit/>
              </a:bodyPr>
              <a:lstStyle/>
              <a:p>
                <a:r>
                  <a:rPr lang="en-US" dirty="0"/>
                  <a:t>$1,684</a:t>
                </a:r>
              </a:p>
            </p:txBody>
          </p:sp>
          <p:sp>
            <p:nvSpPr>
              <p:cNvPr id="47" name="TextBox 46">
                <a:extLst>
                  <a:ext uri="{FF2B5EF4-FFF2-40B4-BE49-F238E27FC236}">
                    <a16:creationId xmlns:a16="http://schemas.microsoft.com/office/drawing/2014/main" id="{4DD32F7A-3C8B-079A-034D-B2918E7F289C}"/>
                  </a:ext>
                </a:extLst>
              </p:cNvPr>
              <p:cNvSpPr txBox="1"/>
              <p:nvPr/>
            </p:nvSpPr>
            <p:spPr>
              <a:xfrm>
                <a:off x="438538" y="6111551"/>
                <a:ext cx="755780" cy="341202"/>
              </a:xfrm>
              <a:prstGeom prst="rect">
                <a:avLst/>
              </a:prstGeom>
              <a:noFill/>
            </p:spPr>
            <p:txBody>
              <a:bodyPr wrap="square" rtlCol="0">
                <a:spAutoFit/>
              </a:bodyPr>
              <a:lstStyle/>
              <a:p>
                <a:r>
                  <a:rPr lang="en-US" dirty="0">
                    <a:solidFill>
                      <a:schemeClr val="bg1"/>
                    </a:solidFill>
                  </a:rPr>
                  <a:t>AAPL</a:t>
                </a:r>
              </a:p>
            </p:txBody>
          </p:sp>
          <p:sp>
            <p:nvSpPr>
              <p:cNvPr id="48" name="TextBox 47">
                <a:extLst>
                  <a:ext uri="{FF2B5EF4-FFF2-40B4-BE49-F238E27FC236}">
                    <a16:creationId xmlns:a16="http://schemas.microsoft.com/office/drawing/2014/main" id="{6224F3CF-57FC-9300-9F54-C3168DFD7ECE}"/>
                  </a:ext>
                </a:extLst>
              </p:cNvPr>
              <p:cNvSpPr txBox="1"/>
              <p:nvPr/>
            </p:nvSpPr>
            <p:spPr>
              <a:xfrm>
                <a:off x="1938434" y="6111550"/>
                <a:ext cx="755780" cy="341202"/>
              </a:xfrm>
              <a:prstGeom prst="rect">
                <a:avLst/>
              </a:prstGeom>
              <a:noFill/>
            </p:spPr>
            <p:txBody>
              <a:bodyPr wrap="square" rtlCol="0">
                <a:spAutoFit/>
              </a:bodyPr>
              <a:lstStyle/>
              <a:p>
                <a:r>
                  <a:rPr lang="en-US" dirty="0">
                    <a:solidFill>
                      <a:schemeClr val="bg1"/>
                    </a:solidFill>
                  </a:rPr>
                  <a:t>MSFT</a:t>
                </a:r>
              </a:p>
            </p:txBody>
          </p:sp>
          <p:sp>
            <p:nvSpPr>
              <p:cNvPr id="49" name="TextBox 48">
                <a:extLst>
                  <a:ext uri="{FF2B5EF4-FFF2-40B4-BE49-F238E27FC236}">
                    <a16:creationId xmlns:a16="http://schemas.microsoft.com/office/drawing/2014/main" id="{735711EE-42D3-DF31-962D-88F7D17BFAC9}"/>
                  </a:ext>
                </a:extLst>
              </p:cNvPr>
              <p:cNvSpPr txBox="1"/>
              <p:nvPr/>
            </p:nvSpPr>
            <p:spPr>
              <a:xfrm>
                <a:off x="3297593" y="6115443"/>
                <a:ext cx="862480" cy="341202"/>
              </a:xfrm>
              <a:prstGeom prst="rect">
                <a:avLst/>
              </a:prstGeom>
              <a:noFill/>
            </p:spPr>
            <p:txBody>
              <a:bodyPr wrap="square" rtlCol="0">
                <a:spAutoFit/>
              </a:bodyPr>
              <a:lstStyle/>
              <a:p>
                <a:r>
                  <a:rPr lang="en-US" dirty="0">
                    <a:solidFill>
                      <a:schemeClr val="bg1"/>
                    </a:solidFill>
                  </a:rPr>
                  <a:t>GOOG</a:t>
                </a:r>
              </a:p>
            </p:txBody>
          </p:sp>
          <p:sp>
            <p:nvSpPr>
              <p:cNvPr id="50" name="TextBox 49">
                <a:extLst>
                  <a:ext uri="{FF2B5EF4-FFF2-40B4-BE49-F238E27FC236}">
                    <a16:creationId xmlns:a16="http://schemas.microsoft.com/office/drawing/2014/main" id="{5B34F0EC-1426-AAE5-A348-ECA430C522AB}"/>
                  </a:ext>
                </a:extLst>
              </p:cNvPr>
              <p:cNvSpPr txBox="1"/>
              <p:nvPr/>
            </p:nvSpPr>
            <p:spPr>
              <a:xfrm>
                <a:off x="4797489" y="6111550"/>
                <a:ext cx="833325" cy="341202"/>
              </a:xfrm>
              <a:prstGeom prst="rect">
                <a:avLst/>
              </a:prstGeom>
              <a:noFill/>
            </p:spPr>
            <p:txBody>
              <a:bodyPr wrap="square" rtlCol="0">
                <a:spAutoFit/>
              </a:bodyPr>
              <a:lstStyle/>
              <a:p>
                <a:r>
                  <a:rPr lang="en-US" dirty="0">
                    <a:solidFill>
                      <a:schemeClr val="bg1"/>
                    </a:solidFill>
                  </a:rPr>
                  <a:t>AMZN</a:t>
                </a:r>
              </a:p>
            </p:txBody>
          </p:sp>
        </p:grpSp>
      </p:grpSp>
      <p:pic>
        <p:nvPicPr>
          <p:cNvPr id="66" name="Content Placeholder 4" descr="A diagram of a graph&#10;&#10;Description automatically generated">
            <a:extLst>
              <a:ext uri="{FF2B5EF4-FFF2-40B4-BE49-F238E27FC236}">
                <a16:creationId xmlns:a16="http://schemas.microsoft.com/office/drawing/2014/main" id="{EFDC7868-54A3-350E-9D2E-D0EB3FFCF743}"/>
              </a:ext>
            </a:extLst>
          </p:cNvPr>
          <p:cNvPicPr>
            <a:picLocks noChangeAspect="1"/>
          </p:cNvPicPr>
          <p:nvPr/>
        </p:nvPicPr>
        <p:blipFill rotWithShape="1">
          <a:blip r:embed="rId3">
            <a:extLst>
              <a:ext uri="{28A0092B-C50C-407E-A947-70E740481C1C}">
                <a14:useLocalDpi xmlns:a14="http://schemas.microsoft.com/office/drawing/2010/main" val="0"/>
              </a:ext>
            </a:extLst>
          </a:blip>
          <a:srcRect l="81588" t="1559"/>
          <a:stretch/>
        </p:blipFill>
        <p:spPr>
          <a:xfrm>
            <a:off x="9759820" y="0"/>
            <a:ext cx="2432180" cy="6794603"/>
          </a:xfrm>
          <a:prstGeom prst="rect">
            <a:avLst/>
          </a:prstGeom>
        </p:spPr>
      </p:pic>
      <p:sp>
        <p:nvSpPr>
          <p:cNvPr id="67" name="TextBox 66">
            <a:extLst>
              <a:ext uri="{FF2B5EF4-FFF2-40B4-BE49-F238E27FC236}">
                <a16:creationId xmlns:a16="http://schemas.microsoft.com/office/drawing/2014/main" id="{C34A5990-0489-B842-250B-9E256C24552C}"/>
              </a:ext>
            </a:extLst>
          </p:cNvPr>
          <p:cNvSpPr txBox="1"/>
          <p:nvPr/>
        </p:nvSpPr>
        <p:spPr>
          <a:xfrm>
            <a:off x="7715620" y="1737764"/>
            <a:ext cx="1966154" cy="3416320"/>
          </a:xfrm>
          <a:prstGeom prst="rect">
            <a:avLst/>
          </a:prstGeom>
          <a:noFill/>
        </p:spPr>
        <p:txBody>
          <a:bodyPr wrap="square" rtlCol="0">
            <a:spAutoFit/>
          </a:bodyPr>
          <a:lstStyle/>
          <a:p>
            <a:r>
              <a:rPr lang="en-US" dirty="0"/>
              <a:t>Now that we know that the sum of coefficients add up to 1, the coefficient associated with every stock is the proportion of principal amount to be invested in that stock.</a:t>
            </a:r>
          </a:p>
        </p:txBody>
      </p:sp>
      <p:sp>
        <p:nvSpPr>
          <p:cNvPr id="2" name="TextBox 1">
            <a:extLst>
              <a:ext uri="{FF2B5EF4-FFF2-40B4-BE49-F238E27FC236}">
                <a16:creationId xmlns:a16="http://schemas.microsoft.com/office/drawing/2014/main" id="{DACA81AF-67A8-A5E5-7719-BD728F4E3202}"/>
              </a:ext>
            </a:extLst>
          </p:cNvPr>
          <p:cNvSpPr txBox="1"/>
          <p:nvPr/>
        </p:nvSpPr>
        <p:spPr>
          <a:xfrm>
            <a:off x="10030408" y="5011269"/>
            <a:ext cx="1735494" cy="577081"/>
          </a:xfrm>
          <a:prstGeom prst="rect">
            <a:avLst/>
          </a:prstGeom>
          <a:solidFill>
            <a:schemeClr val="bg1"/>
          </a:solidFill>
        </p:spPr>
        <p:txBody>
          <a:bodyPr wrap="square" rtlCol="0">
            <a:spAutoFit/>
          </a:bodyPr>
          <a:lstStyle/>
          <a:p>
            <a:r>
              <a:rPr lang="en-US" sz="1050" dirty="0">
                <a:latin typeface="Calibri" panose="020F0502020204030204" pitchFamily="34" charset="0"/>
                <a:ea typeface="Calibri" panose="020F0502020204030204" pitchFamily="34" charset="0"/>
                <a:cs typeface="Calibri" panose="020F0502020204030204" pitchFamily="34" charset="0"/>
              </a:rPr>
              <a:t>Using Euclidean distance to find the mutual fund with similar characteristics</a:t>
            </a:r>
          </a:p>
        </p:txBody>
      </p:sp>
    </p:spTree>
    <p:extLst>
      <p:ext uri="{BB962C8B-B14F-4D97-AF65-F5344CB8AC3E}">
        <p14:creationId xmlns:p14="http://schemas.microsoft.com/office/powerpoint/2010/main" val="37182782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09A1C012-8297-4361-ACE8-A2509FB189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06240"/>
            <a:ext cx="12192000" cy="2651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9" name="Rectangle 48">
            <a:extLst>
              <a:ext uri="{FF2B5EF4-FFF2-40B4-BE49-F238E27FC236}">
                <a16:creationId xmlns:a16="http://schemas.microsoft.com/office/drawing/2014/main" id="{4AA13AD3-0A4F-475A-BEBB-DEEFF5C09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D65E0E3C-32F3-480B-9842-7611BBE2EE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12708"/>
            <a:ext cx="12192000" cy="264529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E7C449-0739-EABA-48E8-3A4BAEA2C8AA}"/>
              </a:ext>
            </a:extLst>
          </p:cNvPr>
          <p:cNvSpPr>
            <a:spLocks noGrp="1"/>
          </p:cNvSpPr>
          <p:nvPr>
            <p:ph type="title"/>
          </p:nvPr>
        </p:nvSpPr>
        <p:spPr>
          <a:xfrm>
            <a:off x="961644" y="4572003"/>
            <a:ext cx="10268712" cy="1169121"/>
          </a:xfrm>
        </p:spPr>
        <p:txBody>
          <a:bodyPr vert="horz" lIns="91440" tIns="45720" rIns="91440" bIns="45720" rtlCol="0" anchor="ctr">
            <a:normAutofit/>
          </a:bodyPr>
          <a:lstStyle/>
          <a:p>
            <a:pPr algn="ctr"/>
            <a:r>
              <a:rPr lang="en-US" sz="3400" dirty="0"/>
              <a:t>Your financial advisors’ financial advisor</a:t>
            </a:r>
          </a:p>
        </p:txBody>
      </p:sp>
      <p:pic>
        <p:nvPicPr>
          <p:cNvPr id="34" name="Picture 33" descr="Close-up of a calculator keypad">
            <a:extLst>
              <a:ext uri="{FF2B5EF4-FFF2-40B4-BE49-F238E27FC236}">
                <a16:creationId xmlns:a16="http://schemas.microsoft.com/office/drawing/2014/main" id="{34E34CC9-11F3-DC66-16DD-F1B8F3795C19}"/>
              </a:ext>
            </a:extLst>
          </p:cNvPr>
          <p:cNvPicPr>
            <a:picLocks noChangeAspect="1"/>
          </p:cNvPicPr>
          <p:nvPr/>
        </p:nvPicPr>
        <p:blipFill rotWithShape="1">
          <a:blip r:embed="rId2">
            <a:alphaModFix amt="20000"/>
          </a:blip>
          <a:srcRect l="22941" r="29030"/>
          <a:stretch/>
        </p:blipFill>
        <p:spPr>
          <a:xfrm>
            <a:off x="20" y="8"/>
            <a:ext cx="3054076" cy="4212709"/>
          </a:xfrm>
          <a:prstGeom prst="rect">
            <a:avLst/>
          </a:prstGeom>
        </p:spPr>
      </p:pic>
      <p:pic>
        <p:nvPicPr>
          <p:cNvPr id="6" name="Picture 5" descr="A close-up of a person smiling&#10;&#10;Description automatically generated">
            <a:extLst>
              <a:ext uri="{FF2B5EF4-FFF2-40B4-BE49-F238E27FC236}">
                <a16:creationId xmlns:a16="http://schemas.microsoft.com/office/drawing/2014/main" id="{4DBB16BA-DFD8-F189-B774-694E28E81B00}"/>
              </a:ext>
            </a:extLst>
          </p:cNvPr>
          <p:cNvPicPr>
            <a:picLocks noChangeAspect="1"/>
          </p:cNvPicPr>
          <p:nvPr/>
        </p:nvPicPr>
        <p:blipFill rotWithShape="1">
          <a:blip r:embed="rId3">
            <a:extLst>
              <a:ext uri="{28A0092B-C50C-407E-A947-70E740481C1C}">
                <a14:useLocalDpi xmlns:a14="http://schemas.microsoft.com/office/drawing/2010/main" val="0"/>
              </a:ext>
            </a:extLst>
          </a:blip>
          <a:srcRect l="13758" r="14004" b="-4"/>
          <a:stretch/>
        </p:blipFill>
        <p:spPr>
          <a:xfrm>
            <a:off x="3049016" y="10"/>
            <a:ext cx="3044952" cy="4215374"/>
          </a:xfrm>
          <a:prstGeom prst="rect">
            <a:avLst/>
          </a:prstGeom>
        </p:spPr>
      </p:pic>
      <p:sp>
        <p:nvSpPr>
          <p:cNvPr id="14" name="TextBox 13">
            <a:extLst>
              <a:ext uri="{FF2B5EF4-FFF2-40B4-BE49-F238E27FC236}">
                <a16:creationId xmlns:a16="http://schemas.microsoft.com/office/drawing/2014/main" id="{B8D8BFCE-0AD5-9F22-90E5-63A727942C9B}"/>
              </a:ext>
            </a:extLst>
          </p:cNvPr>
          <p:cNvSpPr txBox="1"/>
          <p:nvPr/>
        </p:nvSpPr>
        <p:spPr>
          <a:xfrm>
            <a:off x="485775" y="1116876"/>
            <a:ext cx="1838325" cy="1938992"/>
          </a:xfrm>
          <a:prstGeom prst="rect">
            <a:avLst/>
          </a:prstGeom>
          <a:noFill/>
        </p:spPr>
        <p:txBody>
          <a:bodyPr wrap="square" rtlCol="0">
            <a:spAutoFit/>
          </a:bodyPr>
          <a:lstStyle/>
          <a:p>
            <a:r>
              <a:rPr lang="en-US" sz="2400" dirty="0"/>
              <a:t>Algorithms : not visible; likes to work behind the scenes.</a:t>
            </a:r>
          </a:p>
        </p:txBody>
      </p:sp>
      <p:pic>
        <p:nvPicPr>
          <p:cNvPr id="17" name="Picture 16">
            <a:extLst>
              <a:ext uri="{FF2B5EF4-FFF2-40B4-BE49-F238E27FC236}">
                <a16:creationId xmlns:a16="http://schemas.microsoft.com/office/drawing/2014/main" id="{169E99C1-4E3C-52B5-9077-FA1631A638F2}"/>
              </a:ext>
            </a:extLst>
          </p:cNvPr>
          <p:cNvPicPr>
            <a:picLocks noChangeAspect="1"/>
          </p:cNvPicPr>
          <p:nvPr/>
        </p:nvPicPr>
        <p:blipFill rotWithShape="1">
          <a:blip r:embed="rId4"/>
          <a:srcRect l="15938" t="11519" r="52578" b="13333"/>
          <a:stretch/>
        </p:blipFill>
        <p:spPr>
          <a:xfrm>
            <a:off x="3054097" y="0"/>
            <a:ext cx="3035367" cy="4219185"/>
          </a:xfrm>
          <a:prstGeom prst="rect">
            <a:avLst/>
          </a:prstGeom>
        </p:spPr>
      </p:pic>
      <p:sp>
        <p:nvSpPr>
          <p:cNvPr id="18" name="TextBox 17">
            <a:extLst>
              <a:ext uri="{FF2B5EF4-FFF2-40B4-BE49-F238E27FC236}">
                <a16:creationId xmlns:a16="http://schemas.microsoft.com/office/drawing/2014/main" id="{3D0D5AAB-34CB-5843-B500-7FE51AEE0CAB}"/>
              </a:ext>
            </a:extLst>
          </p:cNvPr>
          <p:cNvSpPr txBox="1"/>
          <p:nvPr/>
        </p:nvSpPr>
        <p:spPr>
          <a:xfrm>
            <a:off x="17637" y="3523788"/>
            <a:ext cx="3044952" cy="646331"/>
          </a:xfrm>
          <a:prstGeom prst="rect">
            <a:avLst/>
          </a:prstGeom>
          <a:solidFill>
            <a:srgbClr val="92D050"/>
          </a:solidFill>
        </p:spPr>
        <p:txBody>
          <a:bodyPr wrap="square" rtlCol="0">
            <a:spAutoFit/>
          </a:bodyPr>
          <a:lstStyle/>
          <a:p>
            <a:r>
              <a:rPr lang="en-US" dirty="0"/>
              <a:t>CEO, CFO, would take up any role with enough training.</a:t>
            </a:r>
          </a:p>
        </p:txBody>
      </p:sp>
      <p:sp>
        <p:nvSpPr>
          <p:cNvPr id="20" name="TextBox 19">
            <a:extLst>
              <a:ext uri="{FF2B5EF4-FFF2-40B4-BE49-F238E27FC236}">
                <a16:creationId xmlns:a16="http://schemas.microsoft.com/office/drawing/2014/main" id="{FA81669E-06AB-148E-127C-4FD860861C4D}"/>
              </a:ext>
            </a:extLst>
          </p:cNvPr>
          <p:cNvSpPr txBox="1"/>
          <p:nvPr/>
        </p:nvSpPr>
        <p:spPr>
          <a:xfrm>
            <a:off x="3080206" y="3665617"/>
            <a:ext cx="3035367" cy="369332"/>
          </a:xfrm>
          <a:prstGeom prst="rect">
            <a:avLst/>
          </a:prstGeom>
          <a:solidFill>
            <a:srgbClr val="92D050"/>
          </a:solidFill>
        </p:spPr>
        <p:txBody>
          <a:bodyPr wrap="square" rtlCol="0">
            <a:spAutoFit/>
          </a:bodyPr>
          <a:lstStyle/>
          <a:p>
            <a:pPr algn="ctr"/>
            <a:r>
              <a:rPr lang="en-US" dirty="0"/>
              <a:t>Regression expert</a:t>
            </a:r>
          </a:p>
        </p:txBody>
      </p:sp>
      <p:pic>
        <p:nvPicPr>
          <p:cNvPr id="4" name="Picture 3" descr="A person standing in a room&#10;&#10;Description automatically generated">
            <a:extLst>
              <a:ext uri="{FF2B5EF4-FFF2-40B4-BE49-F238E27FC236}">
                <a16:creationId xmlns:a16="http://schemas.microsoft.com/office/drawing/2014/main" id="{BC6795F8-21B0-8C61-9C66-F958D86DD93F}"/>
              </a:ext>
            </a:extLst>
          </p:cNvPr>
          <p:cNvPicPr>
            <a:picLocks noChangeAspect="1"/>
          </p:cNvPicPr>
          <p:nvPr/>
        </p:nvPicPr>
        <p:blipFill rotWithShape="1">
          <a:blip r:embed="rId5">
            <a:extLst>
              <a:ext uri="{28A0092B-C50C-407E-A947-70E740481C1C}">
                <a14:useLocalDpi xmlns:a14="http://schemas.microsoft.com/office/drawing/2010/main" val="0"/>
              </a:ext>
            </a:extLst>
          </a:blip>
          <a:srcRect l="13631" t="21189" r="14955" b="3853"/>
          <a:stretch/>
        </p:blipFill>
        <p:spPr>
          <a:xfrm>
            <a:off x="6105641" y="-10966"/>
            <a:ext cx="3026626" cy="4219185"/>
          </a:xfrm>
          <a:prstGeom prst="rect">
            <a:avLst/>
          </a:prstGeom>
        </p:spPr>
      </p:pic>
      <p:sp>
        <p:nvSpPr>
          <p:cNvPr id="22" name="TextBox 21">
            <a:extLst>
              <a:ext uri="{FF2B5EF4-FFF2-40B4-BE49-F238E27FC236}">
                <a16:creationId xmlns:a16="http://schemas.microsoft.com/office/drawing/2014/main" id="{166C44CA-0E57-0D30-A682-F0A340404F2C}"/>
              </a:ext>
            </a:extLst>
          </p:cNvPr>
          <p:cNvSpPr txBox="1"/>
          <p:nvPr/>
        </p:nvSpPr>
        <p:spPr>
          <a:xfrm>
            <a:off x="6093182" y="3672085"/>
            <a:ext cx="3035367" cy="369332"/>
          </a:xfrm>
          <a:prstGeom prst="rect">
            <a:avLst/>
          </a:prstGeom>
          <a:solidFill>
            <a:srgbClr val="92D050"/>
          </a:solidFill>
        </p:spPr>
        <p:txBody>
          <a:bodyPr wrap="square" rtlCol="0">
            <a:spAutoFit/>
          </a:bodyPr>
          <a:lstStyle/>
          <a:p>
            <a:pPr algn="ctr"/>
            <a:r>
              <a:rPr lang="en-US" dirty="0"/>
              <a:t>Decision Tree Analyst</a:t>
            </a:r>
          </a:p>
        </p:txBody>
      </p:sp>
      <p:pic>
        <p:nvPicPr>
          <p:cNvPr id="7" name="Picture 6" descr="A person standing in front of a building&#10;&#10;Description automatically generated">
            <a:extLst>
              <a:ext uri="{FF2B5EF4-FFF2-40B4-BE49-F238E27FC236}">
                <a16:creationId xmlns:a16="http://schemas.microsoft.com/office/drawing/2014/main" id="{4592156C-5BD7-898C-48D2-30937C03387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125346" y="0"/>
            <a:ext cx="3056991" cy="4219185"/>
          </a:xfrm>
          <a:prstGeom prst="rect">
            <a:avLst/>
          </a:prstGeom>
        </p:spPr>
      </p:pic>
      <p:sp>
        <p:nvSpPr>
          <p:cNvPr id="24" name="TextBox 23">
            <a:extLst>
              <a:ext uri="{FF2B5EF4-FFF2-40B4-BE49-F238E27FC236}">
                <a16:creationId xmlns:a16="http://schemas.microsoft.com/office/drawing/2014/main" id="{F68DC4DF-DA9C-18D6-8F72-5A943ED3D2F3}"/>
              </a:ext>
            </a:extLst>
          </p:cNvPr>
          <p:cNvSpPr txBox="1"/>
          <p:nvPr/>
        </p:nvSpPr>
        <p:spPr>
          <a:xfrm>
            <a:off x="9125347" y="3665617"/>
            <a:ext cx="3035367" cy="369332"/>
          </a:xfrm>
          <a:prstGeom prst="rect">
            <a:avLst/>
          </a:prstGeom>
          <a:solidFill>
            <a:srgbClr val="92D050"/>
          </a:solidFill>
        </p:spPr>
        <p:txBody>
          <a:bodyPr wrap="square" rtlCol="0">
            <a:spAutoFit/>
          </a:bodyPr>
          <a:lstStyle/>
          <a:p>
            <a:pPr algn="ctr"/>
            <a:r>
              <a:rPr lang="en-US" dirty="0"/>
              <a:t>LSTM Specialist</a:t>
            </a:r>
          </a:p>
        </p:txBody>
      </p:sp>
    </p:spTree>
    <p:extLst>
      <p:ext uri="{BB962C8B-B14F-4D97-AF65-F5344CB8AC3E}">
        <p14:creationId xmlns:p14="http://schemas.microsoft.com/office/powerpoint/2010/main" val="2797920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EB6D1D7F-141C-4D8E-BFBA-D95B68E163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558DA214-7FDA-4C9D-A7CF-9AD725E290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447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77F89CE-BF52-4AF5-8B0B-7E9693734E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4474"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3A3C55B-36C8-3129-18E4-73258A55334B}"/>
              </a:ext>
            </a:extLst>
          </p:cNvPr>
          <p:cNvSpPr>
            <a:spLocks noGrp="1"/>
          </p:cNvSpPr>
          <p:nvPr>
            <p:ph type="title"/>
          </p:nvPr>
        </p:nvSpPr>
        <p:spPr>
          <a:xfrm>
            <a:off x="960438" y="640080"/>
            <a:ext cx="4500737" cy="2194560"/>
          </a:xfrm>
        </p:spPr>
        <p:txBody>
          <a:bodyPr>
            <a:normAutofit/>
          </a:bodyPr>
          <a:lstStyle/>
          <a:p>
            <a:r>
              <a:rPr lang="en-US" dirty="0"/>
              <a:t>Questions?</a:t>
            </a:r>
          </a:p>
        </p:txBody>
      </p:sp>
      <p:sp>
        <p:nvSpPr>
          <p:cNvPr id="3" name="Content Placeholder 2">
            <a:extLst>
              <a:ext uri="{FF2B5EF4-FFF2-40B4-BE49-F238E27FC236}">
                <a16:creationId xmlns:a16="http://schemas.microsoft.com/office/drawing/2014/main" id="{EAB969AB-786B-942E-6D07-A2F0392BF675}"/>
              </a:ext>
            </a:extLst>
          </p:cNvPr>
          <p:cNvSpPr>
            <a:spLocks noGrp="1"/>
          </p:cNvSpPr>
          <p:nvPr>
            <p:ph idx="1"/>
          </p:nvPr>
        </p:nvSpPr>
        <p:spPr>
          <a:xfrm>
            <a:off x="960438" y="2916936"/>
            <a:ext cx="4500737" cy="3264408"/>
          </a:xfrm>
        </p:spPr>
        <p:txBody>
          <a:bodyPr anchor="t">
            <a:normAutofit/>
          </a:bodyPr>
          <a:lstStyle/>
          <a:p>
            <a:r>
              <a:rPr lang="en-US" dirty="0">
                <a:solidFill>
                  <a:schemeClr val="bg1"/>
                </a:solidFill>
              </a:rPr>
              <a:t>Because no model is completely reliable until it is tested.</a:t>
            </a:r>
          </a:p>
        </p:txBody>
      </p:sp>
      <p:pic>
        <p:nvPicPr>
          <p:cNvPr id="7" name="Graphic 6" descr="Question mark">
            <a:extLst>
              <a:ext uri="{FF2B5EF4-FFF2-40B4-BE49-F238E27FC236}">
                <a16:creationId xmlns:a16="http://schemas.microsoft.com/office/drawing/2014/main" id="{C870E344-2F0A-6997-F9C6-E271E311EB1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741822" y="1031490"/>
            <a:ext cx="4795019" cy="4795019"/>
          </a:xfrm>
          <a:prstGeom prst="rect">
            <a:avLst/>
          </a:prstGeom>
        </p:spPr>
      </p:pic>
    </p:spTree>
    <p:extLst>
      <p:ext uri="{BB962C8B-B14F-4D97-AF65-F5344CB8AC3E}">
        <p14:creationId xmlns:p14="http://schemas.microsoft.com/office/powerpoint/2010/main" val="7632669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F58FB36D-73B3-45EF-8CD4-221CCC8BE0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4D7835D7-DF12-420F-843A-1C5083D2B3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2649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98309DB-0691-D573-29E0-271712EEF964}"/>
              </a:ext>
            </a:extLst>
          </p:cNvPr>
          <p:cNvSpPr>
            <a:spLocks noGrp="1"/>
          </p:cNvSpPr>
          <p:nvPr>
            <p:ph type="title"/>
          </p:nvPr>
        </p:nvSpPr>
        <p:spPr>
          <a:xfrm>
            <a:off x="960120" y="317814"/>
            <a:ext cx="10268712" cy="1700784"/>
          </a:xfrm>
        </p:spPr>
        <p:txBody>
          <a:bodyPr>
            <a:normAutofit/>
          </a:bodyPr>
          <a:lstStyle/>
          <a:p>
            <a:r>
              <a:rPr lang="en-US" dirty="0"/>
              <a:t>Need for this approach</a:t>
            </a:r>
          </a:p>
        </p:txBody>
      </p:sp>
      <p:sp>
        <p:nvSpPr>
          <p:cNvPr id="3" name="Content Placeholder 2">
            <a:extLst>
              <a:ext uri="{FF2B5EF4-FFF2-40B4-BE49-F238E27FC236}">
                <a16:creationId xmlns:a16="http://schemas.microsoft.com/office/drawing/2014/main" id="{8FF2B5EF-2DC5-8C46-987D-E2BC67DC4A74}"/>
              </a:ext>
            </a:extLst>
          </p:cNvPr>
          <p:cNvSpPr>
            <a:spLocks noGrp="1"/>
          </p:cNvSpPr>
          <p:nvPr>
            <p:ph idx="1"/>
          </p:nvPr>
        </p:nvSpPr>
        <p:spPr>
          <a:xfrm>
            <a:off x="617220" y="2582803"/>
            <a:ext cx="6736080" cy="3433031"/>
          </a:xfrm>
        </p:spPr>
        <p:txBody>
          <a:bodyPr anchor="t">
            <a:noAutofit/>
          </a:bodyPr>
          <a:lstStyle/>
          <a:p>
            <a:pPr marL="457200" indent="-457200">
              <a:lnSpc>
                <a:spcPct val="91000"/>
              </a:lnSpc>
              <a:buFont typeface="Arial" panose="020B0604020202020204" pitchFamily="34" charset="0"/>
              <a:buChar char="•"/>
            </a:pPr>
            <a:r>
              <a:rPr lang="en-US" sz="2400" dirty="0"/>
              <a:t>One size doesn’t fit all.</a:t>
            </a:r>
          </a:p>
          <a:p>
            <a:pPr marL="457200" indent="-457200">
              <a:lnSpc>
                <a:spcPct val="91000"/>
              </a:lnSpc>
              <a:buFont typeface="Arial" panose="020B0604020202020204" pitchFamily="34" charset="0"/>
              <a:buChar char="•"/>
            </a:pPr>
            <a:r>
              <a:rPr lang="en-US" sz="2400" dirty="0"/>
              <a:t>Personal financial advisors don’t find it worthy to manage middle class finance.</a:t>
            </a:r>
          </a:p>
          <a:p>
            <a:pPr marL="457200" indent="-457200">
              <a:lnSpc>
                <a:spcPct val="91000"/>
              </a:lnSpc>
              <a:buFont typeface="Arial" panose="020B0604020202020204" pitchFamily="34" charset="0"/>
              <a:buChar char="•"/>
            </a:pPr>
            <a:r>
              <a:rPr lang="en-US" sz="2400" dirty="0"/>
              <a:t>Current research includes only individual models work.</a:t>
            </a:r>
          </a:p>
          <a:p>
            <a:pPr marL="457200" indent="-457200">
              <a:lnSpc>
                <a:spcPct val="91000"/>
              </a:lnSpc>
              <a:buFont typeface="Arial" panose="020B0604020202020204" pitchFamily="34" charset="0"/>
              <a:buChar char="•"/>
            </a:pPr>
            <a:r>
              <a:rPr lang="en-US" sz="2400" dirty="0"/>
              <a:t>No research suggests investment strategies for individual needs.</a:t>
            </a:r>
          </a:p>
          <a:p>
            <a:pPr marL="457200" indent="-457200">
              <a:lnSpc>
                <a:spcPct val="91000"/>
              </a:lnSpc>
              <a:buFont typeface="Arial" panose="020B0604020202020204" pitchFamily="34" charset="0"/>
              <a:buChar char="•"/>
            </a:pPr>
            <a:r>
              <a:rPr lang="en-US" sz="2400" dirty="0"/>
              <a:t>Financial models are a closely guarded secret.</a:t>
            </a:r>
          </a:p>
        </p:txBody>
      </p:sp>
      <p:pic>
        <p:nvPicPr>
          <p:cNvPr id="7" name="Graphic 6" descr="Piggy Bank">
            <a:extLst>
              <a:ext uri="{FF2B5EF4-FFF2-40B4-BE49-F238E27FC236}">
                <a16:creationId xmlns:a16="http://schemas.microsoft.com/office/drawing/2014/main" id="{8186D786-5D4A-F9D8-ACBF-877F9B24FC5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409625" y="2616922"/>
            <a:ext cx="3364792" cy="3364792"/>
          </a:xfrm>
          <a:prstGeom prst="rect">
            <a:avLst/>
          </a:prstGeom>
        </p:spPr>
      </p:pic>
    </p:spTree>
    <p:extLst>
      <p:ext uri="{BB962C8B-B14F-4D97-AF65-F5344CB8AC3E}">
        <p14:creationId xmlns:p14="http://schemas.microsoft.com/office/powerpoint/2010/main" val="3246007263"/>
      </p:ext>
    </p:extLst>
  </p:cSld>
  <p:clrMapOvr>
    <a:overrideClrMapping bg1="lt1" tx1="dk1" bg2="lt2" tx2="dk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B6D1D7F-141C-4D8E-BFBA-D95B68E163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558DA214-7FDA-4C9D-A7CF-9AD725E290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7345"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428B096-DCF5-28E3-8DDE-8E9C92AE99BA}"/>
              </a:ext>
            </a:extLst>
          </p:cNvPr>
          <p:cNvSpPr>
            <a:spLocks noGrp="1"/>
          </p:cNvSpPr>
          <p:nvPr>
            <p:ph type="title"/>
          </p:nvPr>
        </p:nvSpPr>
        <p:spPr>
          <a:xfrm>
            <a:off x="960120" y="643467"/>
            <a:ext cx="3212593" cy="5571066"/>
          </a:xfrm>
        </p:spPr>
        <p:txBody>
          <a:bodyPr>
            <a:normAutofit/>
          </a:bodyPr>
          <a:lstStyle/>
          <a:p>
            <a:r>
              <a:rPr lang="en-US" sz="5600"/>
              <a:t>Tipping our hats to those who came before us….</a:t>
            </a:r>
          </a:p>
        </p:txBody>
      </p:sp>
      <p:graphicFrame>
        <p:nvGraphicFramePr>
          <p:cNvPr id="5" name="Content Placeholder 2">
            <a:extLst>
              <a:ext uri="{FF2B5EF4-FFF2-40B4-BE49-F238E27FC236}">
                <a16:creationId xmlns:a16="http://schemas.microsoft.com/office/drawing/2014/main" id="{756BE821-2A60-933B-E69C-F4721D721E1A}"/>
              </a:ext>
            </a:extLst>
          </p:cNvPr>
          <p:cNvGraphicFramePr>
            <a:graphicFrameLocks noGrp="1"/>
          </p:cNvGraphicFramePr>
          <p:nvPr>
            <p:ph idx="1"/>
            <p:extLst>
              <p:ext uri="{D42A27DB-BD31-4B8C-83A1-F6EECF244321}">
                <p14:modId xmlns:p14="http://schemas.microsoft.com/office/powerpoint/2010/main" val="1504772531"/>
              </p:ext>
            </p:extLst>
          </p:nvPr>
        </p:nvGraphicFramePr>
        <p:xfrm>
          <a:off x="5300812" y="643466"/>
          <a:ext cx="5927575" cy="555413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56570596"/>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F58FB36D-73B3-45EF-8CD4-221CCC8BE0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D7835D7-DF12-420F-843A-1C5083D2B3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2649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8">
            <a:extLst>
              <a:ext uri="{FF2B5EF4-FFF2-40B4-BE49-F238E27FC236}">
                <a16:creationId xmlns:a16="http://schemas.microsoft.com/office/drawing/2014/main" id="{C57A9107-19DA-3751-6F30-EF95EDEAD1D7}"/>
              </a:ext>
            </a:extLst>
          </p:cNvPr>
          <p:cNvSpPr>
            <a:spLocks noGrp="1"/>
          </p:cNvSpPr>
          <p:nvPr>
            <p:ph idx="1"/>
          </p:nvPr>
        </p:nvSpPr>
        <p:spPr>
          <a:xfrm>
            <a:off x="960120" y="2784143"/>
            <a:ext cx="5782586" cy="3433031"/>
          </a:xfrm>
        </p:spPr>
        <p:txBody>
          <a:bodyPr anchor="t">
            <a:normAutofit/>
          </a:bodyPr>
          <a:lstStyle/>
          <a:p>
            <a:endParaRPr lang="en-US"/>
          </a:p>
        </p:txBody>
      </p:sp>
      <p:pic>
        <p:nvPicPr>
          <p:cNvPr id="5" name="Content Placeholder 4" descr="A diagram of a graph&#10;&#10;Description automatically generated">
            <a:extLst>
              <a:ext uri="{FF2B5EF4-FFF2-40B4-BE49-F238E27FC236}">
                <a16:creationId xmlns:a16="http://schemas.microsoft.com/office/drawing/2014/main" id="{84656F64-A054-6E00-5379-FE7B92831D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213880" cy="6381750"/>
          </a:xfrm>
          <a:prstGeom prst="rect">
            <a:avLst/>
          </a:prstGeom>
        </p:spPr>
      </p:pic>
      <p:sp>
        <p:nvSpPr>
          <p:cNvPr id="2" name="Title 1">
            <a:extLst>
              <a:ext uri="{FF2B5EF4-FFF2-40B4-BE49-F238E27FC236}">
                <a16:creationId xmlns:a16="http://schemas.microsoft.com/office/drawing/2014/main" id="{4922F60D-B759-402A-EFCE-AC2A5E160FDD}"/>
              </a:ext>
            </a:extLst>
          </p:cNvPr>
          <p:cNvSpPr>
            <a:spLocks noGrp="1"/>
          </p:cNvSpPr>
          <p:nvPr>
            <p:ph type="title"/>
          </p:nvPr>
        </p:nvSpPr>
        <p:spPr>
          <a:xfrm rot="16200000">
            <a:off x="-2857500" y="2956981"/>
            <a:ext cx="6858000" cy="1143000"/>
          </a:xfrm>
        </p:spPr>
        <p:txBody>
          <a:bodyPr>
            <a:normAutofit/>
          </a:bodyPr>
          <a:lstStyle/>
          <a:p>
            <a:pPr algn="ctr"/>
            <a:r>
              <a:rPr lang="en-US" dirty="0">
                <a:solidFill>
                  <a:schemeClr val="tx1"/>
                </a:solidFill>
              </a:rPr>
              <a:t>      Flow chart</a:t>
            </a:r>
          </a:p>
        </p:txBody>
      </p:sp>
      <p:sp>
        <p:nvSpPr>
          <p:cNvPr id="3" name="TextBox 2">
            <a:extLst>
              <a:ext uri="{FF2B5EF4-FFF2-40B4-BE49-F238E27FC236}">
                <a16:creationId xmlns:a16="http://schemas.microsoft.com/office/drawing/2014/main" id="{7E96A960-701B-6E8C-ECD6-48D425E2C898}"/>
              </a:ext>
            </a:extLst>
          </p:cNvPr>
          <p:cNvSpPr txBox="1"/>
          <p:nvPr/>
        </p:nvSpPr>
        <p:spPr>
          <a:xfrm>
            <a:off x="10189029" y="4731350"/>
            <a:ext cx="1604865" cy="553998"/>
          </a:xfrm>
          <a:prstGeom prst="rect">
            <a:avLst/>
          </a:prstGeom>
          <a:solidFill>
            <a:schemeClr val="bg1"/>
          </a:solidFill>
        </p:spPr>
        <p:txBody>
          <a:bodyPr wrap="square" rtlCol="0">
            <a:spAutoFit/>
          </a:bodyPr>
          <a:lstStyle/>
          <a:p>
            <a:r>
              <a:rPr lang="en-US" sz="1000" dirty="0">
                <a:latin typeface="Calibri" panose="020F0502020204030204" pitchFamily="34" charset="0"/>
                <a:ea typeface="Calibri" panose="020F0502020204030204" pitchFamily="34" charset="0"/>
                <a:cs typeface="Calibri" panose="020F0502020204030204" pitchFamily="34" charset="0"/>
              </a:rPr>
              <a:t>Using Euclidean distance to find the mutual fund with similar characteristics</a:t>
            </a:r>
          </a:p>
        </p:txBody>
      </p:sp>
    </p:spTree>
    <p:extLst>
      <p:ext uri="{BB962C8B-B14F-4D97-AF65-F5344CB8AC3E}">
        <p14:creationId xmlns:p14="http://schemas.microsoft.com/office/powerpoint/2010/main" val="35014319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9A1C012-8297-4361-ACE8-A2509FB189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06240"/>
            <a:ext cx="12192000" cy="2651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Rectangle 13">
            <a:extLst>
              <a:ext uri="{FF2B5EF4-FFF2-40B4-BE49-F238E27FC236}">
                <a16:creationId xmlns:a16="http://schemas.microsoft.com/office/drawing/2014/main" id="{4AA13AD3-0A4F-475A-BEBB-DEEFF5C09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65E0E3C-32F3-480B-9842-7611BBE2EE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12708"/>
            <a:ext cx="12192000" cy="2645291"/>
          </a:xfrm>
          <a:prstGeom prst="rect">
            <a:avLst/>
          </a:prstGeom>
          <a:solidFill>
            <a:schemeClr val="tx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6DFE47A-3B4D-1282-BFFA-B9AA81A33DE7}"/>
              </a:ext>
            </a:extLst>
          </p:cNvPr>
          <p:cNvSpPr>
            <a:spLocks noGrp="1"/>
          </p:cNvSpPr>
          <p:nvPr>
            <p:ph type="title"/>
          </p:nvPr>
        </p:nvSpPr>
        <p:spPr>
          <a:xfrm>
            <a:off x="0" y="4947559"/>
            <a:ext cx="12192000" cy="1169121"/>
          </a:xfrm>
        </p:spPr>
        <p:txBody>
          <a:bodyPr vert="horz" lIns="91440" tIns="45720" rIns="91440" bIns="45720" rtlCol="0" anchor="ctr">
            <a:normAutofit/>
          </a:bodyPr>
          <a:lstStyle/>
          <a:p>
            <a:pPr algn="ctr"/>
            <a:r>
              <a:rPr lang="en-US" sz="7200"/>
              <a:t>Visualizations</a:t>
            </a:r>
          </a:p>
        </p:txBody>
      </p:sp>
      <p:pic>
        <p:nvPicPr>
          <p:cNvPr id="7" name="Picture 6">
            <a:extLst>
              <a:ext uri="{FF2B5EF4-FFF2-40B4-BE49-F238E27FC236}">
                <a16:creationId xmlns:a16="http://schemas.microsoft.com/office/drawing/2014/main" id="{F202646A-79C4-38B4-A8FD-C891B64CC782}"/>
              </a:ext>
            </a:extLst>
          </p:cNvPr>
          <p:cNvPicPr>
            <a:picLocks noChangeAspect="1"/>
          </p:cNvPicPr>
          <p:nvPr/>
        </p:nvPicPr>
        <p:blipFill>
          <a:blip r:embed="rId2"/>
          <a:stretch>
            <a:fillRect/>
          </a:stretch>
        </p:blipFill>
        <p:spPr>
          <a:xfrm>
            <a:off x="0" y="0"/>
            <a:ext cx="5352616" cy="3706687"/>
          </a:xfrm>
          <a:prstGeom prst="rect">
            <a:avLst/>
          </a:prstGeom>
        </p:spPr>
      </p:pic>
      <p:pic>
        <p:nvPicPr>
          <p:cNvPr id="5" name="Content Placeholder 4">
            <a:extLst>
              <a:ext uri="{FF2B5EF4-FFF2-40B4-BE49-F238E27FC236}">
                <a16:creationId xmlns:a16="http://schemas.microsoft.com/office/drawing/2014/main" id="{8DF29B7B-DD88-761D-C873-E7CF29D6493F}"/>
              </a:ext>
            </a:extLst>
          </p:cNvPr>
          <p:cNvPicPr>
            <a:picLocks noGrp="1" noChangeAspect="1"/>
          </p:cNvPicPr>
          <p:nvPr>
            <p:ph idx="1"/>
          </p:nvPr>
        </p:nvPicPr>
        <p:blipFill rotWithShape="1">
          <a:blip r:embed="rId3"/>
          <a:srcRect l="8470" t="13031" r="20121" b="8842"/>
          <a:stretch/>
        </p:blipFill>
        <p:spPr>
          <a:xfrm>
            <a:off x="6338316" y="98304"/>
            <a:ext cx="5853684" cy="3602467"/>
          </a:xfrm>
          <a:prstGeom prst="rect">
            <a:avLst/>
          </a:prstGeom>
        </p:spPr>
      </p:pic>
    </p:spTree>
    <p:extLst>
      <p:ext uri="{BB962C8B-B14F-4D97-AF65-F5344CB8AC3E}">
        <p14:creationId xmlns:p14="http://schemas.microsoft.com/office/powerpoint/2010/main" val="25220400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F31527-BE05-7DA4-4C4B-54317842F1DC}"/>
              </a:ext>
            </a:extLst>
          </p:cNvPr>
          <p:cNvSpPr>
            <a:spLocks noGrp="1"/>
          </p:cNvSpPr>
          <p:nvPr>
            <p:ph type="title"/>
          </p:nvPr>
        </p:nvSpPr>
        <p:spPr/>
        <p:txBody>
          <a:bodyPr/>
          <a:lstStyle/>
          <a:p>
            <a:endParaRPr lang="en-US"/>
          </a:p>
        </p:txBody>
      </p:sp>
      <p:pic>
        <p:nvPicPr>
          <p:cNvPr id="4" name="Content Placeholder 4" descr="A diagram of a graph&#10;&#10;Description automatically generated">
            <a:extLst>
              <a:ext uri="{FF2B5EF4-FFF2-40B4-BE49-F238E27FC236}">
                <a16:creationId xmlns:a16="http://schemas.microsoft.com/office/drawing/2014/main" id="{D08C84E7-6B67-E4E1-4961-7947DF77ED33}"/>
              </a:ext>
            </a:extLst>
          </p:cNvPr>
          <p:cNvPicPr>
            <a:picLocks noChangeAspect="1"/>
          </p:cNvPicPr>
          <p:nvPr/>
        </p:nvPicPr>
        <p:blipFill rotWithShape="1">
          <a:blip r:embed="rId2">
            <a:extLst>
              <a:ext uri="{28A0092B-C50C-407E-A947-70E740481C1C}">
                <a14:useLocalDpi xmlns:a14="http://schemas.microsoft.com/office/drawing/2010/main" val="0"/>
              </a:ext>
            </a:extLst>
          </a:blip>
          <a:srcRect l="5960" t="3509" r="18182" b="65934"/>
          <a:stretch/>
        </p:blipFill>
        <p:spPr>
          <a:xfrm>
            <a:off x="752521" y="0"/>
            <a:ext cx="10683910" cy="2248678"/>
          </a:xfrm>
          <a:prstGeom prst="rect">
            <a:avLst/>
          </a:prstGeom>
        </p:spPr>
      </p:pic>
      <p:pic>
        <p:nvPicPr>
          <p:cNvPr id="8" name="Picture 7">
            <a:extLst>
              <a:ext uri="{FF2B5EF4-FFF2-40B4-BE49-F238E27FC236}">
                <a16:creationId xmlns:a16="http://schemas.microsoft.com/office/drawing/2014/main" id="{1AE27966-B834-41E1-6AEE-CE3F1382DA01}"/>
              </a:ext>
            </a:extLst>
          </p:cNvPr>
          <p:cNvPicPr>
            <a:picLocks noChangeAspect="1"/>
          </p:cNvPicPr>
          <p:nvPr/>
        </p:nvPicPr>
        <p:blipFill>
          <a:blip r:embed="rId3"/>
          <a:stretch>
            <a:fillRect/>
          </a:stretch>
        </p:blipFill>
        <p:spPr>
          <a:xfrm>
            <a:off x="0" y="5038708"/>
            <a:ext cx="4915326" cy="381033"/>
          </a:xfrm>
          <a:prstGeom prst="rect">
            <a:avLst/>
          </a:prstGeom>
        </p:spPr>
      </p:pic>
      <p:sp>
        <p:nvSpPr>
          <p:cNvPr id="9" name="Rectangle: Rounded Corners 8">
            <a:extLst>
              <a:ext uri="{FF2B5EF4-FFF2-40B4-BE49-F238E27FC236}">
                <a16:creationId xmlns:a16="http://schemas.microsoft.com/office/drawing/2014/main" id="{ECA760CD-5D48-3ED6-F39B-E03D69CE359D}"/>
              </a:ext>
            </a:extLst>
          </p:cNvPr>
          <p:cNvSpPr/>
          <p:nvPr/>
        </p:nvSpPr>
        <p:spPr>
          <a:xfrm>
            <a:off x="5448300" y="4410108"/>
            <a:ext cx="2552700" cy="100963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Risk Associated</a:t>
            </a:r>
          </a:p>
          <a:p>
            <a:pPr algn="ctr"/>
            <a:r>
              <a:rPr lang="en-US" dirty="0"/>
              <a:t>(Ordinal Classification)</a:t>
            </a:r>
          </a:p>
          <a:p>
            <a:pPr algn="ctr"/>
            <a:r>
              <a:rPr lang="en-US" dirty="0"/>
              <a:t>Random Forest</a:t>
            </a:r>
          </a:p>
        </p:txBody>
      </p:sp>
      <p:cxnSp>
        <p:nvCxnSpPr>
          <p:cNvPr id="11" name="Straight Arrow Connector 10">
            <a:extLst>
              <a:ext uri="{FF2B5EF4-FFF2-40B4-BE49-F238E27FC236}">
                <a16:creationId xmlns:a16="http://schemas.microsoft.com/office/drawing/2014/main" id="{A2ECB471-5F40-8BE6-3906-4D706B1713B3}"/>
              </a:ext>
            </a:extLst>
          </p:cNvPr>
          <p:cNvCxnSpPr>
            <a:stCxn id="8" idx="3"/>
            <a:endCxn id="9" idx="1"/>
          </p:cNvCxnSpPr>
          <p:nvPr/>
        </p:nvCxnSpPr>
        <p:spPr>
          <a:xfrm flipV="1">
            <a:off x="4915326" y="4914925"/>
            <a:ext cx="532974" cy="3143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Rectangle: Rounded Corners 11">
            <a:extLst>
              <a:ext uri="{FF2B5EF4-FFF2-40B4-BE49-F238E27FC236}">
                <a16:creationId xmlns:a16="http://schemas.microsoft.com/office/drawing/2014/main" id="{8028F567-DDD0-DB76-60A6-26273A9DDC3C}"/>
              </a:ext>
            </a:extLst>
          </p:cNvPr>
          <p:cNvSpPr/>
          <p:nvPr/>
        </p:nvSpPr>
        <p:spPr>
          <a:xfrm>
            <a:off x="4732401" y="2507617"/>
            <a:ext cx="2724150" cy="1265000"/>
          </a:xfrm>
          <a:prstGeom prst="round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Expected Returns</a:t>
            </a:r>
          </a:p>
          <a:p>
            <a:pPr algn="ctr"/>
            <a:r>
              <a:rPr lang="en-US" dirty="0"/>
              <a:t>(Regression)</a:t>
            </a:r>
          </a:p>
          <a:p>
            <a:pPr algn="ctr"/>
            <a:r>
              <a:rPr lang="en-US" dirty="0" err="1"/>
              <a:t>XGBoost</a:t>
            </a:r>
            <a:endParaRPr lang="en-US" dirty="0"/>
          </a:p>
        </p:txBody>
      </p:sp>
      <p:cxnSp>
        <p:nvCxnSpPr>
          <p:cNvPr id="14" name="Straight Arrow Connector 13">
            <a:extLst>
              <a:ext uri="{FF2B5EF4-FFF2-40B4-BE49-F238E27FC236}">
                <a16:creationId xmlns:a16="http://schemas.microsoft.com/office/drawing/2014/main" id="{8B3FB2EF-D325-3B0C-2F30-3A90F115995E}"/>
              </a:ext>
            </a:extLst>
          </p:cNvPr>
          <p:cNvCxnSpPr>
            <a:cxnSpLocks/>
            <a:endCxn id="12" idx="1"/>
          </p:cNvCxnSpPr>
          <p:nvPr/>
        </p:nvCxnSpPr>
        <p:spPr>
          <a:xfrm>
            <a:off x="4045909" y="3129875"/>
            <a:ext cx="686492" cy="102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58DE40AC-3E3B-B73F-65E0-FB72E3F22000}"/>
              </a:ext>
            </a:extLst>
          </p:cNvPr>
          <p:cNvCxnSpPr>
            <a:stCxn id="9" idx="0"/>
            <a:endCxn id="12" idx="2"/>
          </p:cNvCxnSpPr>
          <p:nvPr/>
        </p:nvCxnSpPr>
        <p:spPr>
          <a:xfrm rot="16200000" flipV="1">
            <a:off x="6090818" y="3776276"/>
            <a:ext cx="637491" cy="63017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pic>
        <p:nvPicPr>
          <p:cNvPr id="25" name="table">
            <a:extLst>
              <a:ext uri="{FF2B5EF4-FFF2-40B4-BE49-F238E27FC236}">
                <a16:creationId xmlns:a16="http://schemas.microsoft.com/office/drawing/2014/main" id="{1E7165C6-C0CA-E6A2-BDEB-DEA4A1B08B21}"/>
              </a:ext>
            </a:extLst>
          </p:cNvPr>
          <p:cNvPicPr>
            <a:picLocks noChangeAspect="1"/>
          </p:cNvPicPr>
          <p:nvPr/>
        </p:nvPicPr>
        <p:blipFill>
          <a:blip r:embed="rId4"/>
          <a:stretch>
            <a:fillRect/>
          </a:stretch>
        </p:blipFill>
        <p:spPr>
          <a:xfrm>
            <a:off x="7479455" y="2507617"/>
            <a:ext cx="4712545" cy="1350460"/>
          </a:xfrm>
          <a:prstGeom prst="rect">
            <a:avLst/>
          </a:prstGeom>
        </p:spPr>
      </p:pic>
      <p:graphicFrame>
        <p:nvGraphicFramePr>
          <p:cNvPr id="29" name="Table 28">
            <a:extLst>
              <a:ext uri="{FF2B5EF4-FFF2-40B4-BE49-F238E27FC236}">
                <a16:creationId xmlns:a16="http://schemas.microsoft.com/office/drawing/2014/main" id="{507E927B-AB2F-8845-7E55-3C0289B1CAB9}"/>
              </a:ext>
            </a:extLst>
          </p:cNvPr>
          <p:cNvGraphicFramePr>
            <a:graphicFrameLocks noGrp="1"/>
          </p:cNvGraphicFramePr>
          <p:nvPr>
            <p:extLst>
              <p:ext uri="{D42A27DB-BD31-4B8C-83A1-F6EECF244321}">
                <p14:modId xmlns:p14="http://schemas.microsoft.com/office/powerpoint/2010/main" val="3245198152"/>
              </p:ext>
            </p:extLst>
          </p:nvPr>
        </p:nvGraphicFramePr>
        <p:xfrm>
          <a:off x="6994764" y="5615886"/>
          <a:ext cx="5197235" cy="1112520"/>
        </p:xfrm>
        <a:graphic>
          <a:graphicData uri="http://schemas.openxmlformats.org/drawingml/2006/table">
            <a:tbl>
              <a:tblPr firstRow="1" bandRow="1">
                <a:tableStyleId>{5C22544A-7EE6-4342-B048-85BDC9FD1C3A}</a:tableStyleId>
              </a:tblPr>
              <a:tblGrid>
                <a:gridCol w="1740408">
                  <a:extLst>
                    <a:ext uri="{9D8B030D-6E8A-4147-A177-3AD203B41FA5}">
                      <a16:colId xmlns:a16="http://schemas.microsoft.com/office/drawing/2014/main" val="4066917732"/>
                    </a:ext>
                  </a:extLst>
                </a:gridCol>
                <a:gridCol w="1121093">
                  <a:extLst>
                    <a:ext uri="{9D8B030D-6E8A-4147-A177-3AD203B41FA5}">
                      <a16:colId xmlns:a16="http://schemas.microsoft.com/office/drawing/2014/main" val="3842838107"/>
                    </a:ext>
                  </a:extLst>
                </a:gridCol>
                <a:gridCol w="1138555">
                  <a:extLst>
                    <a:ext uri="{9D8B030D-6E8A-4147-A177-3AD203B41FA5}">
                      <a16:colId xmlns:a16="http://schemas.microsoft.com/office/drawing/2014/main" val="1775740462"/>
                    </a:ext>
                  </a:extLst>
                </a:gridCol>
                <a:gridCol w="1197179">
                  <a:extLst>
                    <a:ext uri="{9D8B030D-6E8A-4147-A177-3AD203B41FA5}">
                      <a16:colId xmlns:a16="http://schemas.microsoft.com/office/drawing/2014/main" val="3206584515"/>
                    </a:ext>
                  </a:extLst>
                </a:gridCol>
              </a:tblGrid>
              <a:tr h="370840">
                <a:tc>
                  <a:txBody>
                    <a:bodyPr/>
                    <a:lstStyle/>
                    <a:p>
                      <a:r>
                        <a:rPr lang="en-US" dirty="0"/>
                        <a:t>Model</a:t>
                      </a:r>
                    </a:p>
                  </a:txBody>
                  <a:tcPr/>
                </a:tc>
                <a:tc>
                  <a:txBody>
                    <a:bodyPr/>
                    <a:lstStyle/>
                    <a:p>
                      <a:r>
                        <a:rPr lang="en-US" dirty="0"/>
                        <a:t>Accuracy</a:t>
                      </a:r>
                    </a:p>
                  </a:txBody>
                  <a:tcPr/>
                </a:tc>
                <a:tc>
                  <a:txBody>
                    <a:bodyPr/>
                    <a:lstStyle/>
                    <a:p>
                      <a:r>
                        <a:rPr lang="en-US" dirty="0"/>
                        <a:t>Precision</a:t>
                      </a:r>
                    </a:p>
                  </a:txBody>
                  <a:tcPr/>
                </a:tc>
                <a:tc>
                  <a:txBody>
                    <a:bodyPr/>
                    <a:lstStyle/>
                    <a:p>
                      <a:r>
                        <a:rPr lang="en-US" dirty="0"/>
                        <a:t>Recall</a:t>
                      </a:r>
                    </a:p>
                  </a:txBody>
                  <a:tcPr/>
                </a:tc>
                <a:extLst>
                  <a:ext uri="{0D108BD9-81ED-4DB2-BD59-A6C34878D82A}">
                    <a16:rowId xmlns:a16="http://schemas.microsoft.com/office/drawing/2014/main" val="2056218868"/>
                  </a:ext>
                </a:extLst>
              </a:tr>
              <a:tr h="370840">
                <a:tc>
                  <a:txBody>
                    <a:bodyPr/>
                    <a:lstStyle/>
                    <a:p>
                      <a:r>
                        <a:rPr lang="en-US" dirty="0"/>
                        <a:t>Decision Tree</a:t>
                      </a:r>
                    </a:p>
                  </a:txBody>
                  <a:tcPr/>
                </a:tc>
                <a:tc>
                  <a:txBody>
                    <a:bodyPr/>
                    <a:lstStyle/>
                    <a:p>
                      <a:r>
                        <a:rPr lang="en-US" dirty="0"/>
                        <a:t>0.9287</a:t>
                      </a:r>
                    </a:p>
                  </a:txBody>
                  <a:tcPr/>
                </a:tc>
                <a:tc>
                  <a:txBody>
                    <a:bodyPr/>
                    <a:lstStyle/>
                    <a:p>
                      <a:r>
                        <a:rPr lang="en-US" dirty="0"/>
                        <a:t>0.913</a:t>
                      </a:r>
                    </a:p>
                  </a:txBody>
                  <a:tcPr/>
                </a:tc>
                <a:tc>
                  <a:txBody>
                    <a:bodyPr/>
                    <a:lstStyle/>
                    <a:p>
                      <a:r>
                        <a:rPr lang="en-US" dirty="0"/>
                        <a:t>0.933</a:t>
                      </a:r>
                    </a:p>
                  </a:txBody>
                  <a:tcPr/>
                </a:tc>
                <a:extLst>
                  <a:ext uri="{0D108BD9-81ED-4DB2-BD59-A6C34878D82A}">
                    <a16:rowId xmlns:a16="http://schemas.microsoft.com/office/drawing/2014/main" val="3422877417"/>
                  </a:ext>
                </a:extLst>
              </a:tr>
              <a:tr h="370840">
                <a:tc>
                  <a:txBody>
                    <a:bodyPr/>
                    <a:lstStyle/>
                    <a:p>
                      <a:r>
                        <a:rPr lang="en-US" dirty="0"/>
                        <a:t>Random Forest</a:t>
                      </a:r>
                    </a:p>
                  </a:txBody>
                  <a:tcPr/>
                </a:tc>
                <a:tc>
                  <a:txBody>
                    <a:bodyPr/>
                    <a:lstStyle/>
                    <a:p>
                      <a:r>
                        <a:rPr lang="en-US" dirty="0"/>
                        <a:t>0.9564</a:t>
                      </a:r>
                    </a:p>
                  </a:txBody>
                  <a:tcPr/>
                </a:tc>
                <a:tc>
                  <a:txBody>
                    <a:bodyPr/>
                    <a:lstStyle/>
                    <a:p>
                      <a:r>
                        <a:rPr lang="en-US" dirty="0"/>
                        <a:t>0.961</a:t>
                      </a:r>
                    </a:p>
                  </a:txBody>
                  <a:tcPr/>
                </a:tc>
                <a:tc>
                  <a:txBody>
                    <a:bodyPr/>
                    <a:lstStyle/>
                    <a:p>
                      <a:r>
                        <a:rPr lang="en-US" dirty="0"/>
                        <a:t>0.958</a:t>
                      </a:r>
                    </a:p>
                  </a:txBody>
                  <a:tcPr/>
                </a:tc>
                <a:extLst>
                  <a:ext uri="{0D108BD9-81ED-4DB2-BD59-A6C34878D82A}">
                    <a16:rowId xmlns:a16="http://schemas.microsoft.com/office/drawing/2014/main" val="1543416754"/>
                  </a:ext>
                </a:extLst>
              </a:tr>
            </a:tbl>
          </a:graphicData>
        </a:graphic>
      </p:graphicFrame>
      <p:graphicFrame>
        <p:nvGraphicFramePr>
          <p:cNvPr id="3" name="Table 2">
            <a:extLst>
              <a:ext uri="{FF2B5EF4-FFF2-40B4-BE49-F238E27FC236}">
                <a16:creationId xmlns:a16="http://schemas.microsoft.com/office/drawing/2014/main" id="{56A2E674-BB9F-F0D7-31FF-53C99E36DA36}"/>
              </a:ext>
            </a:extLst>
          </p:cNvPr>
          <p:cNvGraphicFramePr>
            <a:graphicFrameLocks noGrp="1"/>
          </p:cNvGraphicFramePr>
          <p:nvPr>
            <p:extLst>
              <p:ext uri="{D42A27DB-BD31-4B8C-83A1-F6EECF244321}">
                <p14:modId xmlns:p14="http://schemas.microsoft.com/office/powerpoint/2010/main" val="1043284676"/>
              </p:ext>
            </p:extLst>
          </p:nvPr>
        </p:nvGraphicFramePr>
        <p:xfrm>
          <a:off x="135578" y="2348228"/>
          <a:ext cx="4367658" cy="1963262"/>
        </p:xfrm>
        <a:graphic>
          <a:graphicData uri="http://schemas.openxmlformats.org/drawingml/2006/table">
            <a:tbl>
              <a:tblPr firstRow="1" bandRow="1">
                <a:tableStyleId>{00A15C55-8517-42AA-B614-E9B94910E393}</a:tableStyleId>
              </a:tblPr>
              <a:tblGrid>
                <a:gridCol w="1455886">
                  <a:extLst>
                    <a:ext uri="{9D8B030D-6E8A-4147-A177-3AD203B41FA5}">
                      <a16:colId xmlns:a16="http://schemas.microsoft.com/office/drawing/2014/main" val="1043702665"/>
                    </a:ext>
                  </a:extLst>
                </a:gridCol>
                <a:gridCol w="1455886">
                  <a:extLst>
                    <a:ext uri="{9D8B030D-6E8A-4147-A177-3AD203B41FA5}">
                      <a16:colId xmlns:a16="http://schemas.microsoft.com/office/drawing/2014/main" val="4085263329"/>
                    </a:ext>
                  </a:extLst>
                </a:gridCol>
                <a:gridCol w="1455886">
                  <a:extLst>
                    <a:ext uri="{9D8B030D-6E8A-4147-A177-3AD203B41FA5}">
                      <a16:colId xmlns:a16="http://schemas.microsoft.com/office/drawing/2014/main" val="1152208810"/>
                    </a:ext>
                  </a:extLst>
                </a:gridCol>
              </a:tblGrid>
              <a:tr h="524431">
                <a:tc>
                  <a:txBody>
                    <a:bodyPr/>
                    <a:lstStyle/>
                    <a:p>
                      <a:r>
                        <a:rPr lang="en-US" sz="1600" dirty="0"/>
                        <a:t>Customer XYZ</a:t>
                      </a:r>
                    </a:p>
                  </a:txBody>
                  <a:tcPr/>
                </a:tc>
                <a:tc>
                  <a:txBody>
                    <a:bodyPr/>
                    <a:lstStyle/>
                    <a:p>
                      <a:r>
                        <a:rPr lang="en-US" sz="1600" dirty="0"/>
                        <a:t>Amount Required</a:t>
                      </a:r>
                    </a:p>
                  </a:txBody>
                  <a:tcPr/>
                </a:tc>
                <a:tc>
                  <a:txBody>
                    <a:bodyPr/>
                    <a:lstStyle/>
                    <a:p>
                      <a:r>
                        <a:rPr lang="en-US" sz="1600" dirty="0"/>
                        <a:t>Years of Maturity</a:t>
                      </a:r>
                    </a:p>
                  </a:txBody>
                  <a:tcPr/>
                </a:tc>
                <a:extLst>
                  <a:ext uri="{0D108BD9-81ED-4DB2-BD59-A6C34878D82A}">
                    <a16:rowId xmlns:a16="http://schemas.microsoft.com/office/drawing/2014/main" val="1054567438"/>
                  </a:ext>
                </a:extLst>
              </a:tr>
              <a:tr h="524431">
                <a:tc>
                  <a:txBody>
                    <a:bodyPr/>
                    <a:lstStyle/>
                    <a:p>
                      <a:r>
                        <a:rPr lang="en-US" sz="1600" dirty="0"/>
                        <a:t>Basket 1</a:t>
                      </a:r>
                    </a:p>
                  </a:txBody>
                  <a:tcPr/>
                </a:tc>
                <a:tc>
                  <a:txBody>
                    <a:bodyPr/>
                    <a:lstStyle/>
                    <a:p>
                      <a:r>
                        <a:rPr lang="en-US" sz="1600" dirty="0"/>
                        <a:t>$183,644.19</a:t>
                      </a:r>
                    </a:p>
                  </a:txBody>
                  <a:tcPr/>
                </a:tc>
                <a:tc>
                  <a:txBody>
                    <a:bodyPr/>
                    <a:lstStyle/>
                    <a:p>
                      <a:r>
                        <a:rPr lang="en-US" sz="1600" dirty="0"/>
                        <a:t>27</a:t>
                      </a:r>
                    </a:p>
                  </a:txBody>
                  <a:tcPr/>
                </a:tc>
                <a:extLst>
                  <a:ext uri="{0D108BD9-81ED-4DB2-BD59-A6C34878D82A}">
                    <a16:rowId xmlns:a16="http://schemas.microsoft.com/office/drawing/2014/main" val="2079780779"/>
                  </a:ext>
                </a:extLst>
              </a:tr>
              <a:tr h="524431">
                <a:tc>
                  <a:txBody>
                    <a:bodyPr/>
                    <a:lstStyle/>
                    <a:p>
                      <a:r>
                        <a:rPr lang="en-US" sz="1600" dirty="0"/>
                        <a:t>Basket 2</a:t>
                      </a:r>
                    </a:p>
                  </a:txBody>
                  <a:tcPr/>
                </a:tc>
                <a:tc>
                  <a:txBody>
                    <a:bodyPr/>
                    <a:lstStyle/>
                    <a:p>
                      <a:r>
                        <a:rPr lang="en-US" sz="1600" dirty="0"/>
                        <a:t>$70,183.04</a:t>
                      </a:r>
                    </a:p>
                  </a:txBody>
                  <a:tcPr/>
                </a:tc>
                <a:tc>
                  <a:txBody>
                    <a:bodyPr/>
                    <a:lstStyle/>
                    <a:p>
                      <a:r>
                        <a:rPr lang="en-US" sz="1600" dirty="0"/>
                        <a:t>13</a:t>
                      </a:r>
                    </a:p>
                  </a:txBody>
                  <a:tcPr/>
                </a:tc>
                <a:extLst>
                  <a:ext uri="{0D108BD9-81ED-4DB2-BD59-A6C34878D82A}">
                    <a16:rowId xmlns:a16="http://schemas.microsoft.com/office/drawing/2014/main" val="2337982928"/>
                  </a:ext>
                </a:extLst>
              </a:tr>
              <a:tr h="299675">
                <a:tc>
                  <a:txBody>
                    <a:bodyPr/>
                    <a:lstStyle/>
                    <a:p>
                      <a:r>
                        <a:rPr lang="en-US" sz="1600" dirty="0"/>
                        <a:t>Basket 3</a:t>
                      </a:r>
                    </a:p>
                  </a:txBody>
                  <a:tcPr/>
                </a:tc>
                <a:tc>
                  <a:txBody>
                    <a:bodyPr/>
                    <a:lstStyle/>
                    <a:p>
                      <a:r>
                        <a:rPr lang="en-US" sz="1600" dirty="0"/>
                        <a:t>$27000</a:t>
                      </a:r>
                    </a:p>
                  </a:txBody>
                  <a:tcPr/>
                </a:tc>
                <a:tc>
                  <a:txBody>
                    <a:bodyPr/>
                    <a:lstStyle/>
                    <a:p>
                      <a:r>
                        <a:rPr lang="en-US" sz="1600" dirty="0"/>
                        <a:t>7</a:t>
                      </a:r>
                    </a:p>
                  </a:txBody>
                  <a:tcPr/>
                </a:tc>
                <a:extLst>
                  <a:ext uri="{0D108BD9-81ED-4DB2-BD59-A6C34878D82A}">
                    <a16:rowId xmlns:a16="http://schemas.microsoft.com/office/drawing/2014/main" val="232900302"/>
                  </a:ext>
                </a:extLst>
              </a:tr>
            </a:tbl>
          </a:graphicData>
        </a:graphic>
      </p:graphicFrame>
    </p:spTree>
    <p:extLst>
      <p:ext uri="{BB962C8B-B14F-4D97-AF65-F5344CB8AC3E}">
        <p14:creationId xmlns:p14="http://schemas.microsoft.com/office/powerpoint/2010/main" val="36018134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09A1C012-8297-4361-ACE8-A2509FB189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06240"/>
            <a:ext cx="12192000" cy="2651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1" name="Rectangle 20">
            <a:extLst>
              <a:ext uri="{FF2B5EF4-FFF2-40B4-BE49-F238E27FC236}">
                <a16:creationId xmlns:a16="http://schemas.microsoft.com/office/drawing/2014/main" id="{4AA13AD3-0A4F-475A-BEBB-DEEFF5C09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D65E0E3C-32F3-480B-9842-7611BBE2EE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12708"/>
            <a:ext cx="12192000" cy="2645291"/>
          </a:xfrm>
          <a:prstGeom prst="rect">
            <a:avLst/>
          </a:prstGeom>
          <a:solidFill>
            <a:schemeClr val="tx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F4B43F5-A64B-D7FD-00F1-942C7264AE41}"/>
              </a:ext>
            </a:extLst>
          </p:cNvPr>
          <p:cNvSpPr>
            <a:spLocks noGrp="1"/>
          </p:cNvSpPr>
          <p:nvPr>
            <p:ph type="title"/>
          </p:nvPr>
        </p:nvSpPr>
        <p:spPr>
          <a:xfrm>
            <a:off x="8236" y="4947559"/>
            <a:ext cx="12192000" cy="1169121"/>
          </a:xfrm>
        </p:spPr>
        <p:txBody>
          <a:bodyPr vert="horz" lIns="91440" tIns="45720" rIns="91440" bIns="45720" rtlCol="0" anchor="ctr">
            <a:normAutofit/>
          </a:bodyPr>
          <a:lstStyle/>
          <a:p>
            <a:pPr algn="ctr"/>
            <a:r>
              <a:rPr lang="en-US" sz="7200" dirty="0"/>
              <a:t>Variable importance</a:t>
            </a:r>
          </a:p>
        </p:txBody>
      </p:sp>
      <p:pic>
        <p:nvPicPr>
          <p:cNvPr id="4" name="Content Placeholder 3">
            <a:extLst>
              <a:ext uri="{FF2B5EF4-FFF2-40B4-BE49-F238E27FC236}">
                <a16:creationId xmlns:a16="http://schemas.microsoft.com/office/drawing/2014/main" id="{AC55E768-4157-D2E8-CDD7-8976FC870EFC}"/>
              </a:ext>
            </a:extLst>
          </p:cNvPr>
          <p:cNvPicPr>
            <a:picLocks noGrp="1" noChangeAspect="1"/>
          </p:cNvPicPr>
          <p:nvPr>
            <p:ph idx="1"/>
          </p:nvPr>
        </p:nvPicPr>
        <p:blipFill>
          <a:blip r:embed="rId2"/>
          <a:stretch>
            <a:fillRect/>
          </a:stretch>
        </p:blipFill>
        <p:spPr>
          <a:xfrm>
            <a:off x="57371" y="1073155"/>
            <a:ext cx="4939284" cy="2235026"/>
          </a:xfrm>
          <a:prstGeom prst="rect">
            <a:avLst/>
          </a:prstGeom>
        </p:spPr>
      </p:pic>
      <p:grpSp>
        <p:nvGrpSpPr>
          <p:cNvPr id="35" name="Group 34">
            <a:extLst>
              <a:ext uri="{FF2B5EF4-FFF2-40B4-BE49-F238E27FC236}">
                <a16:creationId xmlns:a16="http://schemas.microsoft.com/office/drawing/2014/main" id="{E36377FE-1F41-2EA4-E5B3-3CE473636D85}"/>
              </a:ext>
            </a:extLst>
          </p:cNvPr>
          <p:cNvGrpSpPr/>
          <p:nvPr/>
        </p:nvGrpSpPr>
        <p:grpSpPr>
          <a:xfrm>
            <a:off x="677314" y="1238250"/>
            <a:ext cx="3570836" cy="1321750"/>
            <a:chOff x="677314" y="1238250"/>
            <a:chExt cx="3570836" cy="1321750"/>
          </a:xfrm>
        </p:grpSpPr>
        <p:sp>
          <p:nvSpPr>
            <p:cNvPr id="7" name="TextBox 6">
              <a:extLst>
                <a:ext uri="{FF2B5EF4-FFF2-40B4-BE49-F238E27FC236}">
                  <a16:creationId xmlns:a16="http://schemas.microsoft.com/office/drawing/2014/main" id="{BC7D46CB-B8B8-021A-91BE-21F9A3FCE61A}"/>
                </a:ext>
              </a:extLst>
            </p:cNvPr>
            <p:cNvSpPr txBox="1"/>
            <p:nvPr/>
          </p:nvSpPr>
          <p:spPr>
            <a:xfrm>
              <a:off x="1819275" y="1238250"/>
              <a:ext cx="2428875" cy="369332"/>
            </a:xfrm>
            <a:prstGeom prst="rect">
              <a:avLst/>
            </a:prstGeom>
            <a:noFill/>
          </p:spPr>
          <p:txBody>
            <a:bodyPr wrap="square" rtlCol="0">
              <a:spAutoFit/>
            </a:bodyPr>
            <a:lstStyle/>
            <a:p>
              <a:r>
                <a:rPr lang="en-US" dirty="0">
                  <a:solidFill>
                    <a:schemeClr val="bg1"/>
                  </a:solidFill>
                </a:rPr>
                <a:t>Monthly Income</a:t>
              </a:r>
            </a:p>
          </p:txBody>
        </p:sp>
        <p:grpSp>
          <p:nvGrpSpPr>
            <p:cNvPr id="34" name="Group 33">
              <a:extLst>
                <a:ext uri="{FF2B5EF4-FFF2-40B4-BE49-F238E27FC236}">
                  <a16:creationId xmlns:a16="http://schemas.microsoft.com/office/drawing/2014/main" id="{AE08DB7E-CE1C-B89B-3104-C4D2DB9EA50B}"/>
                </a:ext>
              </a:extLst>
            </p:cNvPr>
            <p:cNvGrpSpPr/>
            <p:nvPr/>
          </p:nvGrpSpPr>
          <p:grpSpPr>
            <a:xfrm>
              <a:off x="677314" y="1703948"/>
              <a:ext cx="2713205" cy="856052"/>
              <a:chOff x="677314" y="1703948"/>
              <a:chExt cx="2713205" cy="856052"/>
            </a:xfrm>
          </p:grpSpPr>
          <p:sp>
            <p:nvSpPr>
              <p:cNvPr id="8" name="TextBox 7">
                <a:extLst>
                  <a:ext uri="{FF2B5EF4-FFF2-40B4-BE49-F238E27FC236}">
                    <a16:creationId xmlns:a16="http://schemas.microsoft.com/office/drawing/2014/main" id="{41377D45-9543-BA4F-FFF4-CC902AF13A1D}"/>
                  </a:ext>
                </a:extLst>
              </p:cNvPr>
              <p:cNvSpPr txBox="1"/>
              <p:nvPr/>
            </p:nvSpPr>
            <p:spPr>
              <a:xfrm>
                <a:off x="961644" y="1703948"/>
                <a:ext cx="2428875" cy="369332"/>
              </a:xfrm>
              <a:prstGeom prst="rect">
                <a:avLst/>
              </a:prstGeom>
              <a:noFill/>
            </p:spPr>
            <p:txBody>
              <a:bodyPr wrap="square" rtlCol="0">
                <a:spAutoFit/>
              </a:bodyPr>
              <a:lstStyle/>
              <a:p>
                <a:r>
                  <a:rPr lang="en-US" dirty="0">
                    <a:solidFill>
                      <a:schemeClr val="bg1"/>
                    </a:solidFill>
                  </a:rPr>
                  <a:t>Age</a:t>
                </a:r>
              </a:p>
            </p:txBody>
          </p:sp>
          <p:sp>
            <p:nvSpPr>
              <p:cNvPr id="9" name="TextBox 8">
                <a:extLst>
                  <a:ext uri="{FF2B5EF4-FFF2-40B4-BE49-F238E27FC236}">
                    <a16:creationId xmlns:a16="http://schemas.microsoft.com/office/drawing/2014/main" id="{E68B22CB-BF24-466B-635F-42C9FCECA2EC}"/>
                  </a:ext>
                </a:extLst>
              </p:cNvPr>
              <p:cNvSpPr txBox="1"/>
              <p:nvPr/>
            </p:nvSpPr>
            <p:spPr>
              <a:xfrm>
                <a:off x="677314" y="2190668"/>
                <a:ext cx="2428875" cy="369332"/>
              </a:xfrm>
              <a:prstGeom prst="rect">
                <a:avLst/>
              </a:prstGeom>
              <a:noFill/>
            </p:spPr>
            <p:txBody>
              <a:bodyPr wrap="square" rtlCol="0">
                <a:spAutoFit/>
              </a:bodyPr>
              <a:lstStyle/>
              <a:p>
                <a:r>
                  <a:rPr lang="en-US" dirty="0">
                    <a:solidFill>
                      <a:schemeClr val="bg1"/>
                    </a:solidFill>
                  </a:rPr>
                  <a:t>No. of Dep.</a:t>
                </a:r>
              </a:p>
            </p:txBody>
          </p:sp>
        </p:grpSp>
      </p:grpSp>
      <p:grpSp>
        <p:nvGrpSpPr>
          <p:cNvPr id="36" name="Group 35">
            <a:extLst>
              <a:ext uri="{FF2B5EF4-FFF2-40B4-BE49-F238E27FC236}">
                <a16:creationId xmlns:a16="http://schemas.microsoft.com/office/drawing/2014/main" id="{4E837DBA-3F99-6F70-0E9C-9DB531F81ABC}"/>
              </a:ext>
            </a:extLst>
          </p:cNvPr>
          <p:cNvGrpSpPr/>
          <p:nvPr/>
        </p:nvGrpSpPr>
        <p:grpSpPr>
          <a:xfrm>
            <a:off x="4010462" y="0"/>
            <a:ext cx="8181538" cy="4124325"/>
            <a:chOff x="0" y="701590"/>
            <a:chExt cx="12192000" cy="5679855"/>
          </a:xfrm>
        </p:grpSpPr>
        <p:pic>
          <p:nvPicPr>
            <p:cNvPr id="37" name="Picture 36">
              <a:extLst>
                <a:ext uri="{FF2B5EF4-FFF2-40B4-BE49-F238E27FC236}">
                  <a16:creationId xmlns:a16="http://schemas.microsoft.com/office/drawing/2014/main" id="{6CE40B03-99D0-22A7-939A-474ED5E3132D}"/>
                </a:ext>
              </a:extLst>
            </p:cNvPr>
            <p:cNvPicPr>
              <a:picLocks noChangeAspect="1"/>
            </p:cNvPicPr>
            <p:nvPr/>
          </p:nvPicPr>
          <p:blipFill>
            <a:blip r:embed="rId3"/>
            <a:stretch>
              <a:fillRect/>
            </a:stretch>
          </p:blipFill>
          <p:spPr>
            <a:xfrm>
              <a:off x="0" y="701590"/>
              <a:ext cx="12192000" cy="5454820"/>
            </a:xfrm>
            <a:prstGeom prst="rect">
              <a:avLst/>
            </a:prstGeom>
          </p:spPr>
        </p:pic>
        <p:grpSp>
          <p:nvGrpSpPr>
            <p:cNvPr id="38" name="Group 37">
              <a:extLst>
                <a:ext uri="{FF2B5EF4-FFF2-40B4-BE49-F238E27FC236}">
                  <a16:creationId xmlns:a16="http://schemas.microsoft.com/office/drawing/2014/main" id="{4428E2E9-4B20-211B-B7D1-6F56A18AFA7C}"/>
                </a:ext>
              </a:extLst>
            </p:cNvPr>
            <p:cNvGrpSpPr/>
            <p:nvPr/>
          </p:nvGrpSpPr>
          <p:grpSpPr>
            <a:xfrm>
              <a:off x="413285" y="5935168"/>
              <a:ext cx="11717754" cy="446277"/>
              <a:chOff x="413285" y="5935168"/>
              <a:chExt cx="11717754" cy="446277"/>
            </a:xfrm>
          </p:grpSpPr>
          <p:sp>
            <p:nvSpPr>
              <p:cNvPr id="39" name="TextBox 38">
                <a:extLst>
                  <a:ext uri="{FF2B5EF4-FFF2-40B4-BE49-F238E27FC236}">
                    <a16:creationId xmlns:a16="http://schemas.microsoft.com/office/drawing/2014/main" id="{CFB66820-787B-7167-34A0-AAF43C5080EA}"/>
                  </a:ext>
                </a:extLst>
              </p:cNvPr>
              <p:cNvSpPr txBox="1"/>
              <p:nvPr/>
            </p:nvSpPr>
            <p:spPr>
              <a:xfrm>
                <a:off x="11336818" y="5935168"/>
                <a:ext cx="794221" cy="246221"/>
              </a:xfrm>
              <a:prstGeom prst="rect">
                <a:avLst/>
              </a:prstGeom>
              <a:solidFill>
                <a:schemeClr val="bg1"/>
              </a:solidFill>
            </p:spPr>
            <p:txBody>
              <a:bodyPr wrap="square" rtlCol="0">
                <a:spAutoFit/>
              </a:bodyPr>
              <a:lstStyle/>
              <a:p>
                <a:r>
                  <a:rPr lang="en-US" sz="1000" dirty="0"/>
                  <a:t>  </a:t>
                </a:r>
                <a:r>
                  <a:rPr lang="en-US" sz="900" dirty="0"/>
                  <a:t>High</a:t>
                </a:r>
              </a:p>
            </p:txBody>
          </p:sp>
          <p:sp>
            <p:nvSpPr>
              <p:cNvPr id="40" name="TextBox 39">
                <a:extLst>
                  <a:ext uri="{FF2B5EF4-FFF2-40B4-BE49-F238E27FC236}">
                    <a16:creationId xmlns:a16="http://schemas.microsoft.com/office/drawing/2014/main" id="{B5B34F19-46B2-3D44-399A-0FEB9F43B0EC}"/>
                  </a:ext>
                </a:extLst>
              </p:cNvPr>
              <p:cNvSpPr txBox="1"/>
              <p:nvPr/>
            </p:nvSpPr>
            <p:spPr>
              <a:xfrm>
                <a:off x="10390414" y="5942862"/>
                <a:ext cx="1083129" cy="369332"/>
              </a:xfrm>
              <a:prstGeom prst="rect">
                <a:avLst/>
              </a:prstGeom>
              <a:solidFill>
                <a:schemeClr val="bg1"/>
              </a:solidFill>
            </p:spPr>
            <p:txBody>
              <a:bodyPr wrap="square" rtlCol="0">
                <a:spAutoFit/>
              </a:bodyPr>
              <a:lstStyle/>
              <a:p>
                <a:r>
                  <a:rPr lang="en-US" sz="900" dirty="0"/>
                  <a:t>   Low</a:t>
                </a:r>
              </a:p>
              <a:p>
                <a:endParaRPr lang="en-US" sz="900" dirty="0"/>
              </a:p>
            </p:txBody>
          </p:sp>
          <p:sp>
            <p:nvSpPr>
              <p:cNvPr id="41" name="TextBox 40">
                <a:extLst>
                  <a:ext uri="{FF2B5EF4-FFF2-40B4-BE49-F238E27FC236}">
                    <a16:creationId xmlns:a16="http://schemas.microsoft.com/office/drawing/2014/main" id="{56E9A015-9F3D-E5CC-49D6-9E5C73A2839C}"/>
                  </a:ext>
                </a:extLst>
              </p:cNvPr>
              <p:cNvSpPr txBox="1"/>
              <p:nvPr/>
            </p:nvSpPr>
            <p:spPr>
              <a:xfrm>
                <a:off x="9507820" y="5942862"/>
                <a:ext cx="882594" cy="230832"/>
              </a:xfrm>
              <a:prstGeom prst="rect">
                <a:avLst/>
              </a:prstGeom>
              <a:solidFill>
                <a:schemeClr val="bg1"/>
              </a:solidFill>
            </p:spPr>
            <p:txBody>
              <a:bodyPr wrap="square" rtlCol="0">
                <a:spAutoFit/>
              </a:bodyPr>
              <a:lstStyle/>
              <a:p>
                <a:r>
                  <a:rPr lang="en-US" sz="900" dirty="0"/>
                  <a:t>  Medium</a:t>
                </a:r>
              </a:p>
            </p:txBody>
          </p:sp>
          <p:sp>
            <p:nvSpPr>
              <p:cNvPr id="42" name="TextBox 41">
                <a:extLst>
                  <a:ext uri="{FF2B5EF4-FFF2-40B4-BE49-F238E27FC236}">
                    <a16:creationId xmlns:a16="http://schemas.microsoft.com/office/drawing/2014/main" id="{972DB3DB-E276-978F-BD2F-126442142267}"/>
                  </a:ext>
                </a:extLst>
              </p:cNvPr>
              <p:cNvSpPr txBox="1"/>
              <p:nvPr/>
            </p:nvSpPr>
            <p:spPr>
              <a:xfrm>
                <a:off x="8593321" y="5950558"/>
                <a:ext cx="882594" cy="230832"/>
              </a:xfrm>
              <a:prstGeom prst="rect">
                <a:avLst/>
              </a:prstGeom>
              <a:solidFill>
                <a:schemeClr val="bg1"/>
              </a:solidFill>
            </p:spPr>
            <p:txBody>
              <a:bodyPr wrap="square" rtlCol="0">
                <a:spAutoFit/>
              </a:bodyPr>
              <a:lstStyle/>
              <a:p>
                <a:r>
                  <a:rPr lang="en-US" sz="900" dirty="0"/>
                  <a:t>  Medium</a:t>
                </a:r>
              </a:p>
            </p:txBody>
          </p:sp>
          <p:sp>
            <p:nvSpPr>
              <p:cNvPr id="43" name="TextBox 42">
                <a:extLst>
                  <a:ext uri="{FF2B5EF4-FFF2-40B4-BE49-F238E27FC236}">
                    <a16:creationId xmlns:a16="http://schemas.microsoft.com/office/drawing/2014/main" id="{22548E6E-7359-FF73-9D75-EEC3E9253594}"/>
                  </a:ext>
                </a:extLst>
              </p:cNvPr>
              <p:cNvSpPr txBox="1"/>
              <p:nvPr/>
            </p:nvSpPr>
            <p:spPr>
              <a:xfrm>
                <a:off x="7646917" y="5950558"/>
                <a:ext cx="1083129" cy="430887"/>
              </a:xfrm>
              <a:prstGeom prst="rect">
                <a:avLst/>
              </a:prstGeom>
              <a:solidFill>
                <a:schemeClr val="bg1"/>
              </a:solidFill>
            </p:spPr>
            <p:txBody>
              <a:bodyPr wrap="square" rtlCol="0">
                <a:spAutoFit/>
              </a:bodyPr>
              <a:lstStyle/>
              <a:p>
                <a:r>
                  <a:rPr lang="en-US" sz="1100" dirty="0"/>
                  <a:t>   Low</a:t>
                </a:r>
              </a:p>
              <a:p>
                <a:endParaRPr lang="en-US" sz="1100" dirty="0"/>
              </a:p>
            </p:txBody>
          </p:sp>
          <p:sp>
            <p:nvSpPr>
              <p:cNvPr id="44" name="TextBox 43">
                <a:extLst>
                  <a:ext uri="{FF2B5EF4-FFF2-40B4-BE49-F238E27FC236}">
                    <a16:creationId xmlns:a16="http://schemas.microsoft.com/office/drawing/2014/main" id="{3AF723C2-A629-EC40-0DC7-987CB50C1199}"/>
                  </a:ext>
                </a:extLst>
              </p:cNvPr>
              <p:cNvSpPr txBox="1"/>
              <p:nvPr/>
            </p:nvSpPr>
            <p:spPr>
              <a:xfrm>
                <a:off x="7662870" y="5935168"/>
                <a:ext cx="1083129" cy="369332"/>
              </a:xfrm>
              <a:prstGeom prst="rect">
                <a:avLst/>
              </a:prstGeom>
              <a:solidFill>
                <a:schemeClr val="bg1"/>
              </a:solidFill>
            </p:spPr>
            <p:txBody>
              <a:bodyPr wrap="square" rtlCol="0">
                <a:spAutoFit/>
              </a:bodyPr>
              <a:lstStyle/>
              <a:p>
                <a:r>
                  <a:rPr lang="en-US" sz="900" dirty="0"/>
                  <a:t>   Low</a:t>
                </a:r>
              </a:p>
              <a:p>
                <a:endParaRPr lang="en-US" sz="900" dirty="0"/>
              </a:p>
            </p:txBody>
          </p:sp>
          <p:sp>
            <p:nvSpPr>
              <p:cNvPr id="45" name="TextBox 44">
                <a:extLst>
                  <a:ext uri="{FF2B5EF4-FFF2-40B4-BE49-F238E27FC236}">
                    <a16:creationId xmlns:a16="http://schemas.microsoft.com/office/drawing/2014/main" id="{E72365C3-C3E0-B707-7391-FC4877C053A6}"/>
                  </a:ext>
                </a:extLst>
              </p:cNvPr>
              <p:cNvSpPr txBox="1"/>
              <p:nvPr/>
            </p:nvSpPr>
            <p:spPr>
              <a:xfrm>
                <a:off x="6780276" y="5942862"/>
                <a:ext cx="882594" cy="230832"/>
              </a:xfrm>
              <a:prstGeom prst="rect">
                <a:avLst/>
              </a:prstGeom>
              <a:solidFill>
                <a:schemeClr val="bg1"/>
              </a:solidFill>
            </p:spPr>
            <p:txBody>
              <a:bodyPr wrap="square" rtlCol="0">
                <a:spAutoFit/>
              </a:bodyPr>
              <a:lstStyle/>
              <a:p>
                <a:r>
                  <a:rPr lang="en-US" sz="900" dirty="0"/>
                  <a:t>  Medium</a:t>
                </a:r>
              </a:p>
            </p:txBody>
          </p:sp>
          <p:sp>
            <p:nvSpPr>
              <p:cNvPr id="46" name="TextBox 45">
                <a:extLst>
                  <a:ext uri="{FF2B5EF4-FFF2-40B4-BE49-F238E27FC236}">
                    <a16:creationId xmlns:a16="http://schemas.microsoft.com/office/drawing/2014/main" id="{73D2AE3F-75C7-6664-F523-C0A60E3EFDE1}"/>
                  </a:ext>
                </a:extLst>
              </p:cNvPr>
              <p:cNvSpPr txBox="1"/>
              <p:nvPr/>
            </p:nvSpPr>
            <p:spPr>
              <a:xfrm>
                <a:off x="5865777" y="5935168"/>
                <a:ext cx="771969" cy="369332"/>
              </a:xfrm>
              <a:prstGeom prst="rect">
                <a:avLst/>
              </a:prstGeom>
              <a:solidFill>
                <a:schemeClr val="bg1"/>
              </a:solidFill>
            </p:spPr>
            <p:txBody>
              <a:bodyPr wrap="square" rtlCol="0">
                <a:spAutoFit/>
              </a:bodyPr>
              <a:lstStyle/>
              <a:p>
                <a:r>
                  <a:rPr lang="en-US" sz="900" dirty="0"/>
                  <a:t>   Low</a:t>
                </a:r>
              </a:p>
              <a:p>
                <a:endParaRPr lang="en-US" sz="900" dirty="0"/>
              </a:p>
            </p:txBody>
          </p:sp>
          <p:sp>
            <p:nvSpPr>
              <p:cNvPr id="47" name="TextBox 46">
                <a:extLst>
                  <a:ext uri="{FF2B5EF4-FFF2-40B4-BE49-F238E27FC236}">
                    <a16:creationId xmlns:a16="http://schemas.microsoft.com/office/drawing/2014/main" id="{C0605AB7-76AD-7868-7C75-8F4DA132F673}"/>
                  </a:ext>
                </a:extLst>
              </p:cNvPr>
              <p:cNvSpPr txBox="1"/>
              <p:nvPr/>
            </p:nvSpPr>
            <p:spPr>
              <a:xfrm>
                <a:off x="4947679" y="5950557"/>
                <a:ext cx="771969" cy="369332"/>
              </a:xfrm>
              <a:prstGeom prst="rect">
                <a:avLst/>
              </a:prstGeom>
              <a:solidFill>
                <a:schemeClr val="bg1"/>
              </a:solidFill>
            </p:spPr>
            <p:txBody>
              <a:bodyPr wrap="square" rtlCol="0">
                <a:spAutoFit/>
              </a:bodyPr>
              <a:lstStyle/>
              <a:p>
                <a:r>
                  <a:rPr lang="en-US" sz="900" dirty="0"/>
                  <a:t>   Low</a:t>
                </a:r>
              </a:p>
              <a:p>
                <a:endParaRPr lang="en-US" sz="900" dirty="0"/>
              </a:p>
            </p:txBody>
          </p:sp>
          <p:sp>
            <p:nvSpPr>
              <p:cNvPr id="48" name="TextBox 47">
                <a:extLst>
                  <a:ext uri="{FF2B5EF4-FFF2-40B4-BE49-F238E27FC236}">
                    <a16:creationId xmlns:a16="http://schemas.microsoft.com/office/drawing/2014/main" id="{CF4CCBBE-B859-EA38-7D4E-CFF7A79D6174}"/>
                  </a:ext>
                </a:extLst>
              </p:cNvPr>
              <p:cNvSpPr txBox="1"/>
              <p:nvPr/>
            </p:nvSpPr>
            <p:spPr>
              <a:xfrm>
                <a:off x="4026632" y="5960804"/>
                <a:ext cx="771969" cy="369332"/>
              </a:xfrm>
              <a:prstGeom prst="rect">
                <a:avLst/>
              </a:prstGeom>
              <a:solidFill>
                <a:schemeClr val="bg1"/>
              </a:solidFill>
            </p:spPr>
            <p:txBody>
              <a:bodyPr wrap="square" rtlCol="0">
                <a:spAutoFit/>
              </a:bodyPr>
              <a:lstStyle/>
              <a:p>
                <a:r>
                  <a:rPr lang="en-US" sz="900" dirty="0"/>
                  <a:t>   Low</a:t>
                </a:r>
              </a:p>
              <a:p>
                <a:endParaRPr lang="en-US" sz="900" dirty="0"/>
              </a:p>
            </p:txBody>
          </p:sp>
          <p:sp>
            <p:nvSpPr>
              <p:cNvPr id="49" name="TextBox 48">
                <a:extLst>
                  <a:ext uri="{FF2B5EF4-FFF2-40B4-BE49-F238E27FC236}">
                    <a16:creationId xmlns:a16="http://schemas.microsoft.com/office/drawing/2014/main" id="{EB9EDB52-7E83-5EEF-838F-A2FF3089211F}"/>
                  </a:ext>
                </a:extLst>
              </p:cNvPr>
              <p:cNvSpPr txBox="1"/>
              <p:nvPr/>
            </p:nvSpPr>
            <p:spPr>
              <a:xfrm>
                <a:off x="3120110" y="5950557"/>
                <a:ext cx="882594" cy="230832"/>
              </a:xfrm>
              <a:prstGeom prst="rect">
                <a:avLst/>
              </a:prstGeom>
              <a:solidFill>
                <a:schemeClr val="bg1"/>
              </a:solidFill>
            </p:spPr>
            <p:txBody>
              <a:bodyPr wrap="square" rtlCol="0">
                <a:spAutoFit/>
              </a:bodyPr>
              <a:lstStyle/>
              <a:p>
                <a:r>
                  <a:rPr lang="en-US" sz="900" dirty="0"/>
                  <a:t>  Medium</a:t>
                </a:r>
              </a:p>
            </p:txBody>
          </p:sp>
          <p:sp>
            <p:nvSpPr>
              <p:cNvPr id="50" name="TextBox 49">
                <a:extLst>
                  <a:ext uri="{FF2B5EF4-FFF2-40B4-BE49-F238E27FC236}">
                    <a16:creationId xmlns:a16="http://schemas.microsoft.com/office/drawing/2014/main" id="{EEED3C01-CCA1-BD57-5E85-965C7064A846}"/>
                  </a:ext>
                </a:extLst>
              </p:cNvPr>
              <p:cNvSpPr txBox="1"/>
              <p:nvPr/>
            </p:nvSpPr>
            <p:spPr>
              <a:xfrm>
                <a:off x="413285" y="5945076"/>
                <a:ext cx="794221" cy="246221"/>
              </a:xfrm>
              <a:prstGeom prst="rect">
                <a:avLst/>
              </a:prstGeom>
              <a:solidFill>
                <a:schemeClr val="bg1"/>
              </a:solidFill>
            </p:spPr>
            <p:txBody>
              <a:bodyPr wrap="square" rtlCol="0">
                <a:spAutoFit/>
              </a:bodyPr>
              <a:lstStyle/>
              <a:p>
                <a:r>
                  <a:rPr lang="en-US" sz="1000" dirty="0"/>
                  <a:t>  </a:t>
                </a:r>
                <a:r>
                  <a:rPr lang="en-US" sz="900" dirty="0"/>
                  <a:t>High</a:t>
                </a:r>
              </a:p>
            </p:txBody>
          </p:sp>
          <p:sp>
            <p:nvSpPr>
              <p:cNvPr id="51" name="TextBox 50">
                <a:extLst>
                  <a:ext uri="{FF2B5EF4-FFF2-40B4-BE49-F238E27FC236}">
                    <a16:creationId xmlns:a16="http://schemas.microsoft.com/office/drawing/2014/main" id="{D4A2AEC7-C807-72DC-6A56-D7BB0584ACD0}"/>
                  </a:ext>
                </a:extLst>
              </p:cNvPr>
              <p:cNvSpPr txBox="1"/>
              <p:nvPr/>
            </p:nvSpPr>
            <p:spPr>
              <a:xfrm>
                <a:off x="2205611" y="5960465"/>
                <a:ext cx="771969" cy="369332"/>
              </a:xfrm>
              <a:prstGeom prst="rect">
                <a:avLst/>
              </a:prstGeom>
              <a:solidFill>
                <a:schemeClr val="bg1"/>
              </a:solidFill>
            </p:spPr>
            <p:txBody>
              <a:bodyPr wrap="square" rtlCol="0">
                <a:spAutoFit/>
              </a:bodyPr>
              <a:lstStyle/>
              <a:p>
                <a:r>
                  <a:rPr lang="en-US" sz="900" dirty="0"/>
                  <a:t>   Low</a:t>
                </a:r>
              </a:p>
              <a:p>
                <a:endParaRPr lang="en-US" sz="900" dirty="0"/>
              </a:p>
            </p:txBody>
          </p:sp>
          <p:sp>
            <p:nvSpPr>
              <p:cNvPr id="52" name="TextBox 51">
                <a:extLst>
                  <a:ext uri="{FF2B5EF4-FFF2-40B4-BE49-F238E27FC236}">
                    <a16:creationId xmlns:a16="http://schemas.microsoft.com/office/drawing/2014/main" id="{992E8E1C-0BF6-42CE-F43D-57D86FE17DDD}"/>
                  </a:ext>
                </a:extLst>
              </p:cNvPr>
              <p:cNvSpPr txBox="1"/>
              <p:nvPr/>
            </p:nvSpPr>
            <p:spPr>
              <a:xfrm>
                <a:off x="1338970" y="5960465"/>
                <a:ext cx="882594" cy="230832"/>
              </a:xfrm>
              <a:prstGeom prst="rect">
                <a:avLst/>
              </a:prstGeom>
              <a:solidFill>
                <a:schemeClr val="bg1"/>
              </a:solidFill>
            </p:spPr>
            <p:txBody>
              <a:bodyPr wrap="square" rtlCol="0">
                <a:spAutoFit/>
              </a:bodyPr>
              <a:lstStyle/>
              <a:p>
                <a:r>
                  <a:rPr lang="en-US" sz="900" dirty="0"/>
                  <a:t>  Medium</a:t>
                </a:r>
              </a:p>
            </p:txBody>
          </p:sp>
        </p:grpSp>
      </p:grpSp>
    </p:spTree>
    <p:extLst>
      <p:ext uri="{BB962C8B-B14F-4D97-AF65-F5344CB8AC3E}">
        <p14:creationId xmlns:p14="http://schemas.microsoft.com/office/powerpoint/2010/main" val="37069831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diagram of a graph&#10;&#10;Description automatically generated">
            <a:extLst>
              <a:ext uri="{FF2B5EF4-FFF2-40B4-BE49-F238E27FC236}">
                <a16:creationId xmlns:a16="http://schemas.microsoft.com/office/drawing/2014/main" id="{84656F64-A054-6E00-5379-FE7B92831D64}"/>
              </a:ext>
            </a:extLst>
          </p:cNvPr>
          <p:cNvPicPr>
            <a:picLocks noChangeAspect="1"/>
          </p:cNvPicPr>
          <p:nvPr/>
        </p:nvPicPr>
        <p:blipFill rotWithShape="1">
          <a:blip r:embed="rId2">
            <a:extLst>
              <a:ext uri="{28A0092B-C50C-407E-A947-70E740481C1C}">
                <a14:useLocalDpi xmlns:a14="http://schemas.microsoft.com/office/drawing/2010/main" val="0"/>
              </a:ext>
            </a:extLst>
          </a:blip>
          <a:srcRect l="7862" t="32897" r="19481" b="38154"/>
          <a:stretch/>
        </p:blipFill>
        <p:spPr>
          <a:xfrm>
            <a:off x="695197" y="0"/>
            <a:ext cx="10801605" cy="2248678"/>
          </a:xfrm>
          <a:prstGeom prst="rect">
            <a:avLst/>
          </a:prstGeom>
        </p:spPr>
      </p:pic>
      <p:cxnSp>
        <p:nvCxnSpPr>
          <p:cNvPr id="15" name="Connector: Elbow 14">
            <a:extLst>
              <a:ext uri="{FF2B5EF4-FFF2-40B4-BE49-F238E27FC236}">
                <a16:creationId xmlns:a16="http://schemas.microsoft.com/office/drawing/2014/main" id="{6ED00DB9-77FD-BC7D-29A6-766313A79DB3}"/>
              </a:ext>
            </a:extLst>
          </p:cNvPr>
          <p:cNvCxnSpPr/>
          <p:nvPr/>
        </p:nvCxnSpPr>
        <p:spPr>
          <a:xfrm flipV="1">
            <a:off x="3367088" y="3252225"/>
            <a:ext cx="569942" cy="135311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Connector: Elbow 18">
            <a:extLst>
              <a:ext uri="{FF2B5EF4-FFF2-40B4-BE49-F238E27FC236}">
                <a16:creationId xmlns:a16="http://schemas.microsoft.com/office/drawing/2014/main" id="{11AF0489-BF38-8D1F-2F00-21C6F07FAF5F}"/>
              </a:ext>
            </a:extLst>
          </p:cNvPr>
          <p:cNvCxnSpPr>
            <a:cxnSpLocks/>
          </p:cNvCxnSpPr>
          <p:nvPr/>
        </p:nvCxnSpPr>
        <p:spPr>
          <a:xfrm rot="16200000" flipH="1">
            <a:off x="9232221" y="3542621"/>
            <a:ext cx="954650" cy="373857"/>
          </a:xfrm>
          <a:prstGeom prst="bentConnector3">
            <a:avLst>
              <a:gd name="adj1" fmla="val 11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Connector: Elbow 22">
            <a:extLst>
              <a:ext uri="{FF2B5EF4-FFF2-40B4-BE49-F238E27FC236}">
                <a16:creationId xmlns:a16="http://schemas.microsoft.com/office/drawing/2014/main" id="{B866647B-9690-CFA3-2667-FC2CA963E86A}"/>
              </a:ext>
            </a:extLst>
          </p:cNvPr>
          <p:cNvCxnSpPr/>
          <p:nvPr/>
        </p:nvCxnSpPr>
        <p:spPr>
          <a:xfrm rot="10800000" flipV="1">
            <a:off x="6096000" y="5530488"/>
            <a:ext cx="876301" cy="1515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pic>
        <p:nvPicPr>
          <p:cNvPr id="27" name="Picture 2" descr="Sample Income And Expense Statement | Classles Democracy">
            <a:extLst>
              <a:ext uri="{FF2B5EF4-FFF2-40B4-BE49-F238E27FC236}">
                <a16:creationId xmlns:a16="http://schemas.microsoft.com/office/drawing/2014/main" id="{31EAE4F3-9064-2032-F630-31F7449DAD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063" y="2352675"/>
            <a:ext cx="3248025" cy="4505325"/>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8" name="Table 27">
            <a:extLst>
              <a:ext uri="{FF2B5EF4-FFF2-40B4-BE49-F238E27FC236}">
                <a16:creationId xmlns:a16="http://schemas.microsoft.com/office/drawing/2014/main" id="{3D551A07-6A83-A01B-573E-A816D174F92A}"/>
              </a:ext>
            </a:extLst>
          </p:cNvPr>
          <p:cNvGraphicFramePr>
            <a:graphicFrameLocks noGrp="1"/>
          </p:cNvGraphicFramePr>
          <p:nvPr>
            <p:extLst>
              <p:ext uri="{D42A27DB-BD31-4B8C-83A1-F6EECF244321}">
                <p14:modId xmlns:p14="http://schemas.microsoft.com/office/powerpoint/2010/main" val="4137792044"/>
              </p:ext>
            </p:extLst>
          </p:nvPr>
        </p:nvGraphicFramePr>
        <p:xfrm>
          <a:off x="3937029" y="2325124"/>
          <a:ext cx="5585588" cy="1596843"/>
        </p:xfrm>
        <a:graphic>
          <a:graphicData uri="http://schemas.openxmlformats.org/drawingml/2006/table">
            <a:tbl>
              <a:tblPr firstRow="1" bandRow="1">
                <a:tableStyleId>{5C22544A-7EE6-4342-B048-85BDC9FD1C3A}</a:tableStyleId>
              </a:tblPr>
              <a:tblGrid>
                <a:gridCol w="2132711">
                  <a:extLst>
                    <a:ext uri="{9D8B030D-6E8A-4147-A177-3AD203B41FA5}">
                      <a16:colId xmlns:a16="http://schemas.microsoft.com/office/drawing/2014/main" val="2457090577"/>
                    </a:ext>
                  </a:extLst>
                </a:gridCol>
                <a:gridCol w="1362393">
                  <a:extLst>
                    <a:ext uri="{9D8B030D-6E8A-4147-A177-3AD203B41FA5}">
                      <a16:colId xmlns:a16="http://schemas.microsoft.com/office/drawing/2014/main" val="892786421"/>
                    </a:ext>
                  </a:extLst>
                </a:gridCol>
                <a:gridCol w="2090484">
                  <a:extLst>
                    <a:ext uri="{9D8B030D-6E8A-4147-A177-3AD203B41FA5}">
                      <a16:colId xmlns:a16="http://schemas.microsoft.com/office/drawing/2014/main" val="1562037313"/>
                    </a:ext>
                  </a:extLst>
                </a:gridCol>
              </a:tblGrid>
              <a:tr h="370840">
                <a:tc>
                  <a:txBody>
                    <a:bodyPr/>
                    <a:lstStyle/>
                    <a:p>
                      <a:r>
                        <a:rPr lang="en-US" sz="1400" dirty="0"/>
                        <a:t>Model</a:t>
                      </a:r>
                    </a:p>
                  </a:txBody>
                  <a:tcPr/>
                </a:tc>
                <a:tc>
                  <a:txBody>
                    <a:bodyPr/>
                    <a:lstStyle/>
                    <a:p>
                      <a:r>
                        <a:rPr lang="en-US" sz="1400" dirty="0"/>
                        <a:t>Accuracy</a:t>
                      </a:r>
                    </a:p>
                  </a:txBody>
                  <a:tcPr/>
                </a:tc>
                <a:tc>
                  <a:txBody>
                    <a:bodyPr/>
                    <a:lstStyle/>
                    <a:p>
                      <a:r>
                        <a:rPr lang="en-US" sz="1400" dirty="0"/>
                        <a:t>False Positive Rate</a:t>
                      </a:r>
                    </a:p>
                  </a:txBody>
                  <a:tcPr/>
                </a:tc>
                <a:extLst>
                  <a:ext uri="{0D108BD9-81ED-4DB2-BD59-A6C34878D82A}">
                    <a16:rowId xmlns:a16="http://schemas.microsoft.com/office/drawing/2014/main" val="2423815137"/>
                  </a:ext>
                </a:extLst>
              </a:tr>
              <a:tr h="308493">
                <a:tc>
                  <a:txBody>
                    <a:bodyPr/>
                    <a:lstStyle/>
                    <a:p>
                      <a:r>
                        <a:rPr lang="en-US" sz="1400" dirty="0"/>
                        <a:t>CART</a:t>
                      </a:r>
                    </a:p>
                  </a:txBody>
                  <a:tcPr/>
                </a:tc>
                <a:tc>
                  <a:txBody>
                    <a:bodyPr/>
                    <a:lstStyle/>
                    <a:p>
                      <a:r>
                        <a:rPr lang="en-US" sz="1400" dirty="0"/>
                        <a:t>0.7642276</a:t>
                      </a:r>
                    </a:p>
                  </a:txBody>
                  <a:tcPr/>
                </a:tc>
                <a:tc>
                  <a:txBody>
                    <a:bodyPr/>
                    <a:lstStyle/>
                    <a:p>
                      <a:r>
                        <a:rPr lang="en-US" sz="1400" dirty="0"/>
                        <a:t>0.2159412</a:t>
                      </a:r>
                    </a:p>
                  </a:txBody>
                  <a:tcPr/>
                </a:tc>
                <a:extLst>
                  <a:ext uri="{0D108BD9-81ED-4DB2-BD59-A6C34878D82A}">
                    <a16:rowId xmlns:a16="http://schemas.microsoft.com/office/drawing/2014/main" val="1385691049"/>
                  </a:ext>
                </a:extLst>
              </a:tr>
              <a:tr h="307910">
                <a:tc>
                  <a:txBody>
                    <a:bodyPr/>
                    <a:lstStyle/>
                    <a:p>
                      <a:r>
                        <a:rPr lang="en-US" sz="1400" dirty="0"/>
                        <a:t>Logistic Regression</a:t>
                      </a:r>
                    </a:p>
                  </a:txBody>
                  <a:tcPr/>
                </a:tc>
                <a:tc>
                  <a:txBody>
                    <a:bodyPr/>
                    <a:lstStyle/>
                    <a:p>
                      <a:r>
                        <a:rPr lang="en-US" sz="1400" dirty="0"/>
                        <a:t>0.7085020</a:t>
                      </a:r>
                    </a:p>
                  </a:txBody>
                  <a:tcPr/>
                </a:tc>
                <a:tc>
                  <a:txBody>
                    <a:bodyPr/>
                    <a:lstStyle/>
                    <a:p>
                      <a:r>
                        <a:rPr lang="en-US" sz="1400" dirty="0"/>
                        <a:t>0.3550362</a:t>
                      </a:r>
                    </a:p>
                  </a:txBody>
                  <a:tcPr/>
                </a:tc>
                <a:extLst>
                  <a:ext uri="{0D108BD9-81ED-4DB2-BD59-A6C34878D82A}">
                    <a16:rowId xmlns:a16="http://schemas.microsoft.com/office/drawing/2014/main" val="2080093449"/>
                  </a:ext>
                </a:extLst>
              </a:tr>
              <a:tr h="289249">
                <a:tc>
                  <a:txBody>
                    <a:bodyPr/>
                    <a:lstStyle/>
                    <a:p>
                      <a:r>
                        <a:rPr lang="en-US" sz="1400" dirty="0" err="1"/>
                        <a:t>kNN</a:t>
                      </a:r>
                      <a:endParaRPr lang="en-US" sz="1400" dirty="0"/>
                    </a:p>
                  </a:txBody>
                  <a:tcPr/>
                </a:tc>
                <a:tc>
                  <a:txBody>
                    <a:bodyPr/>
                    <a:lstStyle/>
                    <a:p>
                      <a:r>
                        <a:rPr lang="en-US" sz="1400" dirty="0"/>
                        <a:t>0.7530364</a:t>
                      </a:r>
                    </a:p>
                  </a:txBody>
                  <a:tcPr/>
                </a:tc>
                <a:tc>
                  <a:txBody>
                    <a:bodyPr/>
                    <a:lstStyle/>
                    <a:p>
                      <a:r>
                        <a:rPr lang="en-US" sz="1400" dirty="0"/>
                        <a:t>0.3750780</a:t>
                      </a:r>
                    </a:p>
                  </a:txBody>
                  <a:tcPr/>
                </a:tc>
                <a:extLst>
                  <a:ext uri="{0D108BD9-81ED-4DB2-BD59-A6C34878D82A}">
                    <a16:rowId xmlns:a16="http://schemas.microsoft.com/office/drawing/2014/main" val="4200761137"/>
                  </a:ext>
                </a:extLst>
              </a:tr>
              <a:tr h="0">
                <a:tc>
                  <a:txBody>
                    <a:bodyPr/>
                    <a:lstStyle/>
                    <a:p>
                      <a:r>
                        <a:rPr lang="en-US" sz="1400" dirty="0" err="1"/>
                        <a:t>XGBoost</a:t>
                      </a:r>
                      <a:endParaRPr lang="en-US" sz="1400" dirty="0"/>
                    </a:p>
                  </a:txBody>
                  <a:tcPr/>
                </a:tc>
                <a:tc>
                  <a:txBody>
                    <a:bodyPr/>
                    <a:lstStyle/>
                    <a:p>
                      <a:r>
                        <a:rPr lang="en-US" sz="1400" dirty="0"/>
                        <a:t>0.9555</a:t>
                      </a:r>
                    </a:p>
                  </a:txBody>
                  <a:tcPr/>
                </a:tc>
                <a:tc>
                  <a:txBody>
                    <a:bodyPr/>
                    <a:lstStyle/>
                    <a:p>
                      <a:r>
                        <a:rPr lang="en-US" sz="1400" dirty="0"/>
                        <a:t>0.028</a:t>
                      </a:r>
                    </a:p>
                  </a:txBody>
                  <a:tcPr/>
                </a:tc>
                <a:extLst>
                  <a:ext uri="{0D108BD9-81ED-4DB2-BD59-A6C34878D82A}">
                    <a16:rowId xmlns:a16="http://schemas.microsoft.com/office/drawing/2014/main" val="841197353"/>
                  </a:ext>
                </a:extLst>
              </a:tr>
            </a:tbl>
          </a:graphicData>
        </a:graphic>
      </p:graphicFrame>
      <p:pic>
        <p:nvPicPr>
          <p:cNvPr id="29" name="Picture 28">
            <a:extLst>
              <a:ext uri="{FF2B5EF4-FFF2-40B4-BE49-F238E27FC236}">
                <a16:creationId xmlns:a16="http://schemas.microsoft.com/office/drawing/2014/main" id="{85E43816-D561-74AD-FF72-DF6FB3F8B241}"/>
              </a:ext>
            </a:extLst>
          </p:cNvPr>
          <p:cNvPicPr>
            <a:picLocks noChangeAspect="1"/>
          </p:cNvPicPr>
          <p:nvPr/>
        </p:nvPicPr>
        <p:blipFill>
          <a:blip r:embed="rId4"/>
          <a:stretch>
            <a:fillRect/>
          </a:stretch>
        </p:blipFill>
        <p:spPr>
          <a:xfrm>
            <a:off x="6972298" y="4222026"/>
            <a:ext cx="5100637" cy="2647226"/>
          </a:xfrm>
          <a:prstGeom prst="rect">
            <a:avLst/>
          </a:prstGeom>
        </p:spPr>
      </p:pic>
      <p:graphicFrame>
        <p:nvGraphicFramePr>
          <p:cNvPr id="30" name="Table 29">
            <a:extLst>
              <a:ext uri="{FF2B5EF4-FFF2-40B4-BE49-F238E27FC236}">
                <a16:creationId xmlns:a16="http://schemas.microsoft.com/office/drawing/2014/main" id="{CD32172F-E160-216D-A762-2ECAD34C1CFC}"/>
              </a:ext>
            </a:extLst>
          </p:cNvPr>
          <p:cNvGraphicFramePr>
            <a:graphicFrameLocks noGrp="1"/>
          </p:cNvGraphicFramePr>
          <p:nvPr>
            <p:extLst>
              <p:ext uri="{D42A27DB-BD31-4B8C-83A1-F6EECF244321}">
                <p14:modId xmlns:p14="http://schemas.microsoft.com/office/powerpoint/2010/main" val="332950071"/>
              </p:ext>
            </p:extLst>
          </p:nvPr>
        </p:nvGraphicFramePr>
        <p:xfrm>
          <a:off x="4071428" y="4222026"/>
          <a:ext cx="2024571" cy="2579733"/>
        </p:xfrm>
        <a:graphic>
          <a:graphicData uri="http://schemas.openxmlformats.org/drawingml/2006/table">
            <a:tbl>
              <a:tblPr firstRow="1" bandRow="1">
                <a:tableStyleId>{7DF18680-E054-41AD-8BC1-D1AEF772440D}</a:tableStyleId>
              </a:tblPr>
              <a:tblGrid>
                <a:gridCol w="1198817">
                  <a:extLst>
                    <a:ext uri="{9D8B030D-6E8A-4147-A177-3AD203B41FA5}">
                      <a16:colId xmlns:a16="http://schemas.microsoft.com/office/drawing/2014/main" val="2982093889"/>
                    </a:ext>
                  </a:extLst>
                </a:gridCol>
                <a:gridCol w="825754">
                  <a:extLst>
                    <a:ext uri="{9D8B030D-6E8A-4147-A177-3AD203B41FA5}">
                      <a16:colId xmlns:a16="http://schemas.microsoft.com/office/drawing/2014/main" val="3343200598"/>
                    </a:ext>
                  </a:extLst>
                </a:gridCol>
              </a:tblGrid>
              <a:tr h="370840">
                <a:tc>
                  <a:txBody>
                    <a:bodyPr/>
                    <a:lstStyle/>
                    <a:p>
                      <a:r>
                        <a:rPr lang="en-US" sz="1200" dirty="0"/>
                        <a:t>Time-step</a:t>
                      </a:r>
                    </a:p>
                  </a:txBody>
                  <a:tcPr/>
                </a:tc>
                <a:tc>
                  <a:txBody>
                    <a:bodyPr/>
                    <a:lstStyle/>
                    <a:p>
                      <a:r>
                        <a:rPr lang="en-US" sz="1200" dirty="0"/>
                        <a:t>Loss</a:t>
                      </a:r>
                    </a:p>
                  </a:txBody>
                  <a:tcPr/>
                </a:tc>
                <a:extLst>
                  <a:ext uri="{0D108BD9-81ED-4DB2-BD59-A6C34878D82A}">
                    <a16:rowId xmlns:a16="http://schemas.microsoft.com/office/drawing/2014/main" val="4046431025"/>
                  </a:ext>
                </a:extLst>
              </a:tr>
              <a:tr h="275522">
                <a:tc>
                  <a:txBody>
                    <a:bodyPr/>
                    <a:lstStyle/>
                    <a:p>
                      <a:r>
                        <a:rPr lang="en-US" sz="1200" dirty="0"/>
                        <a:t>1</a:t>
                      </a:r>
                    </a:p>
                  </a:txBody>
                  <a:tcPr/>
                </a:tc>
                <a:tc>
                  <a:txBody>
                    <a:bodyPr/>
                    <a:lstStyle/>
                    <a:p>
                      <a:r>
                        <a:rPr lang="en-US" sz="1200" dirty="0"/>
                        <a:t>0.05</a:t>
                      </a:r>
                    </a:p>
                  </a:txBody>
                  <a:tcPr/>
                </a:tc>
                <a:extLst>
                  <a:ext uri="{0D108BD9-81ED-4DB2-BD59-A6C34878D82A}">
                    <a16:rowId xmlns:a16="http://schemas.microsoft.com/office/drawing/2014/main" val="2455437359"/>
                  </a:ext>
                </a:extLst>
              </a:tr>
              <a:tr h="275522">
                <a:tc>
                  <a:txBody>
                    <a:bodyPr/>
                    <a:lstStyle/>
                    <a:p>
                      <a:r>
                        <a:rPr lang="en-US" sz="1200" dirty="0"/>
                        <a:t>2</a:t>
                      </a:r>
                    </a:p>
                  </a:txBody>
                  <a:tcPr/>
                </a:tc>
                <a:tc>
                  <a:txBody>
                    <a:bodyPr/>
                    <a:lstStyle/>
                    <a:p>
                      <a:r>
                        <a:rPr lang="en-US" sz="1200" dirty="0"/>
                        <a:t>0.21</a:t>
                      </a:r>
                    </a:p>
                  </a:txBody>
                  <a:tcPr/>
                </a:tc>
                <a:extLst>
                  <a:ext uri="{0D108BD9-81ED-4DB2-BD59-A6C34878D82A}">
                    <a16:rowId xmlns:a16="http://schemas.microsoft.com/office/drawing/2014/main" val="1479314343"/>
                  </a:ext>
                </a:extLst>
              </a:tr>
              <a:tr h="285047">
                <a:tc>
                  <a:txBody>
                    <a:bodyPr/>
                    <a:lstStyle/>
                    <a:p>
                      <a:r>
                        <a:rPr lang="en-US" sz="1200" dirty="0"/>
                        <a:t>3</a:t>
                      </a:r>
                    </a:p>
                  </a:txBody>
                  <a:tcPr/>
                </a:tc>
                <a:tc>
                  <a:txBody>
                    <a:bodyPr/>
                    <a:lstStyle/>
                    <a:p>
                      <a:r>
                        <a:rPr lang="en-US" sz="1200" dirty="0"/>
                        <a:t>0.33</a:t>
                      </a:r>
                    </a:p>
                  </a:txBody>
                  <a:tcPr/>
                </a:tc>
                <a:extLst>
                  <a:ext uri="{0D108BD9-81ED-4DB2-BD59-A6C34878D82A}">
                    <a16:rowId xmlns:a16="http://schemas.microsoft.com/office/drawing/2014/main" val="202059720"/>
                  </a:ext>
                </a:extLst>
              </a:tr>
              <a:tr h="275522">
                <a:tc>
                  <a:txBody>
                    <a:bodyPr/>
                    <a:lstStyle/>
                    <a:p>
                      <a:r>
                        <a:rPr lang="en-US" sz="1200" dirty="0"/>
                        <a:t>4</a:t>
                      </a:r>
                    </a:p>
                  </a:txBody>
                  <a:tcPr/>
                </a:tc>
                <a:tc>
                  <a:txBody>
                    <a:bodyPr/>
                    <a:lstStyle/>
                    <a:p>
                      <a:r>
                        <a:rPr lang="en-US" sz="1200" dirty="0"/>
                        <a:t>1.76</a:t>
                      </a:r>
                    </a:p>
                  </a:txBody>
                  <a:tcPr/>
                </a:tc>
                <a:extLst>
                  <a:ext uri="{0D108BD9-81ED-4DB2-BD59-A6C34878D82A}">
                    <a16:rowId xmlns:a16="http://schemas.microsoft.com/office/drawing/2014/main" val="4148037556"/>
                  </a:ext>
                </a:extLst>
              </a:tr>
              <a:tr h="256472">
                <a:tc>
                  <a:txBody>
                    <a:bodyPr/>
                    <a:lstStyle/>
                    <a:p>
                      <a:r>
                        <a:rPr lang="en-US" sz="1200" dirty="0"/>
                        <a:t>5</a:t>
                      </a:r>
                    </a:p>
                  </a:txBody>
                  <a:tcPr/>
                </a:tc>
                <a:tc>
                  <a:txBody>
                    <a:bodyPr/>
                    <a:lstStyle/>
                    <a:p>
                      <a:r>
                        <a:rPr lang="en-US" sz="1200" dirty="0"/>
                        <a:t>8.23</a:t>
                      </a:r>
                    </a:p>
                  </a:txBody>
                  <a:tcPr/>
                </a:tc>
                <a:extLst>
                  <a:ext uri="{0D108BD9-81ED-4DB2-BD59-A6C34878D82A}">
                    <a16:rowId xmlns:a16="http://schemas.microsoft.com/office/drawing/2014/main" val="955241639"/>
                  </a:ext>
                </a:extLst>
              </a:tr>
              <a:tr h="265997">
                <a:tc>
                  <a:txBody>
                    <a:bodyPr/>
                    <a:lstStyle/>
                    <a:p>
                      <a:r>
                        <a:rPr lang="en-US" sz="1200" dirty="0"/>
                        <a:t>6</a:t>
                      </a:r>
                    </a:p>
                  </a:txBody>
                  <a:tcPr/>
                </a:tc>
                <a:tc>
                  <a:txBody>
                    <a:bodyPr/>
                    <a:lstStyle/>
                    <a:p>
                      <a:r>
                        <a:rPr lang="en-US" sz="1200" dirty="0"/>
                        <a:t>16.89</a:t>
                      </a:r>
                    </a:p>
                  </a:txBody>
                  <a:tcPr/>
                </a:tc>
                <a:extLst>
                  <a:ext uri="{0D108BD9-81ED-4DB2-BD59-A6C34878D82A}">
                    <a16:rowId xmlns:a16="http://schemas.microsoft.com/office/drawing/2014/main" val="948785947"/>
                  </a:ext>
                </a:extLst>
              </a:tr>
              <a:tr h="216390">
                <a:tc>
                  <a:txBody>
                    <a:bodyPr/>
                    <a:lstStyle/>
                    <a:p>
                      <a:r>
                        <a:rPr lang="en-US" sz="1200" dirty="0"/>
                        <a:t>7</a:t>
                      </a:r>
                    </a:p>
                  </a:txBody>
                  <a:tcPr/>
                </a:tc>
                <a:tc>
                  <a:txBody>
                    <a:bodyPr/>
                    <a:lstStyle/>
                    <a:p>
                      <a:r>
                        <a:rPr lang="en-US" sz="1200" dirty="0"/>
                        <a:t>27.36</a:t>
                      </a:r>
                    </a:p>
                  </a:txBody>
                  <a:tcPr/>
                </a:tc>
                <a:extLst>
                  <a:ext uri="{0D108BD9-81ED-4DB2-BD59-A6C34878D82A}">
                    <a16:rowId xmlns:a16="http://schemas.microsoft.com/office/drawing/2014/main" val="3920263790"/>
                  </a:ext>
                </a:extLst>
              </a:tr>
              <a:tr h="246947">
                <a:tc>
                  <a:txBody>
                    <a:bodyPr/>
                    <a:lstStyle/>
                    <a:p>
                      <a:r>
                        <a:rPr lang="en-US" sz="1200" dirty="0"/>
                        <a:t>8</a:t>
                      </a:r>
                    </a:p>
                  </a:txBody>
                  <a:tcPr/>
                </a:tc>
                <a:tc>
                  <a:txBody>
                    <a:bodyPr/>
                    <a:lstStyle/>
                    <a:p>
                      <a:r>
                        <a:rPr lang="en-US" sz="1200" dirty="0"/>
                        <a:t>57.01</a:t>
                      </a:r>
                    </a:p>
                  </a:txBody>
                  <a:tcPr/>
                </a:tc>
                <a:extLst>
                  <a:ext uri="{0D108BD9-81ED-4DB2-BD59-A6C34878D82A}">
                    <a16:rowId xmlns:a16="http://schemas.microsoft.com/office/drawing/2014/main" val="2905057893"/>
                  </a:ext>
                </a:extLst>
              </a:tr>
            </a:tbl>
          </a:graphicData>
        </a:graphic>
      </p:graphicFrame>
    </p:spTree>
    <p:extLst>
      <p:ext uri="{BB962C8B-B14F-4D97-AF65-F5344CB8AC3E}">
        <p14:creationId xmlns:p14="http://schemas.microsoft.com/office/powerpoint/2010/main" val="31414113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9" name="Content Placeholder 8">
                <a:extLst>
                  <a:ext uri="{FF2B5EF4-FFF2-40B4-BE49-F238E27FC236}">
                    <a16:creationId xmlns:a16="http://schemas.microsoft.com/office/drawing/2014/main" id="{C57A9107-19DA-3751-6F30-EF95EDEAD1D7}"/>
                  </a:ext>
                </a:extLst>
              </p:cNvPr>
              <p:cNvSpPr>
                <a:spLocks noGrp="1"/>
              </p:cNvSpPr>
              <p:nvPr>
                <p:ph idx="1"/>
              </p:nvPr>
            </p:nvSpPr>
            <p:spPr>
              <a:xfrm>
                <a:off x="1" y="2705879"/>
                <a:ext cx="6096000" cy="2862322"/>
              </a:xfrm>
            </p:spPr>
            <p:txBody>
              <a:bodyPr anchor="t">
                <a:normAutofit fontScale="77500" lnSpcReduction="20000"/>
              </a:bodyPr>
              <a:lstStyle/>
              <a:p>
                <a:r>
                  <a:rPr lang="en-US" sz="1800" dirty="0">
                    <a:effectLst/>
                    <a:cs typeface="Times New Roman" panose="02020603050405020304" pitchFamily="18" charset="0"/>
                  </a:rPr>
                  <a:t>Input :- X</a:t>
                </a:r>
                <a:r>
                  <a:rPr lang="en-US" sz="1800" baseline="-25000" dirty="0">
                    <a:effectLst/>
                    <a:cs typeface="Times New Roman" panose="02020603050405020304" pitchFamily="18" charset="0"/>
                  </a:rPr>
                  <a:t>1…..k</a:t>
                </a:r>
                <a:r>
                  <a:rPr lang="en-US" sz="1800" dirty="0">
                    <a:effectLst/>
                    <a:cs typeface="Times New Roman" panose="02020603050405020304" pitchFamily="18" charset="0"/>
                  </a:rPr>
                  <a:t>, where X</a:t>
                </a:r>
                <a:r>
                  <a:rPr lang="en-US" sz="1800" baseline="-25000" dirty="0">
                    <a:effectLst/>
                    <a:cs typeface="Times New Roman" panose="02020603050405020304" pitchFamily="18" charset="0"/>
                  </a:rPr>
                  <a:t>i</a:t>
                </a:r>
                <a:r>
                  <a:rPr lang="en-US" sz="1800" dirty="0">
                    <a:effectLst/>
                    <a:cs typeface="Times New Roman" panose="02020603050405020304" pitchFamily="18" charset="0"/>
                  </a:rPr>
                  <a:t> contains returns per $100 dollar invested for </a:t>
                </a:r>
                <a:r>
                  <a:rPr lang="en-US" sz="1800" dirty="0" err="1">
                    <a:effectLst/>
                    <a:cs typeface="Times New Roman" panose="02020603050405020304" pitchFamily="18" charset="0"/>
                  </a:rPr>
                  <a:t>i</a:t>
                </a:r>
                <a:r>
                  <a:rPr lang="en-US" sz="1800" baseline="30000" dirty="0" err="1">
                    <a:effectLst/>
                    <a:cs typeface="Times New Roman" panose="02020603050405020304" pitchFamily="18" charset="0"/>
                  </a:rPr>
                  <a:t>th</a:t>
                </a:r>
                <a:r>
                  <a:rPr lang="en-US" sz="1800" dirty="0">
                    <a:effectLst/>
                    <a:cs typeface="Times New Roman" panose="02020603050405020304" pitchFamily="18" charset="0"/>
                  </a:rPr>
                  <a:t> stock.</a:t>
                </a:r>
                <a:endParaRPr lang="en-US" sz="1800" dirty="0">
                  <a:cs typeface="Times New Roman" panose="02020603050405020304" pitchFamily="18" charset="0"/>
                </a:endParaRPr>
              </a:p>
              <a:p>
                <a:r>
                  <a:rPr lang="en-US" sz="1800" dirty="0">
                    <a:effectLst/>
                    <a:cs typeface="Times New Roman" panose="02020603050405020304" pitchFamily="18" charset="0"/>
                  </a:rPr>
                  <a:t>Custom Loss Function: </a:t>
                </a:r>
              </a:p>
              <a:p>
                <a:pPr/>
                <a14:m>
                  <m:oMathPara xmlns:m="http://schemas.openxmlformats.org/officeDocument/2006/math">
                    <m:oMathParaPr>
                      <m:jc m:val="centerGroup"/>
                    </m:oMathParaPr>
                    <m:oMath xmlns:m="http://schemas.openxmlformats.org/officeDocument/2006/math">
                      <m:sSup>
                        <m:sSupPr>
                          <m:ctrlPr>
                            <a:rPr lang="en-US" sz="1800" i="1" smtClean="0">
                              <a:effectLst/>
                              <a:latin typeface="Cambria Math" panose="02040503050406030204" pitchFamily="18" charset="0"/>
                              <a:cs typeface="Times New Roman" panose="02020603050405020304" pitchFamily="18" charset="0"/>
                            </a:rPr>
                          </m:ctrlPr>
                        </m:sSupPr>
                        <m:e>
                          <m:d>
                            <m:dPr>
                              <m:ctrlPr>
                                <a:rPr lang="en-US" sz="1800" i="1">
                                  <a:effectLst/>
                                  <a:latin typeface="Cambria Math" panose="02040503050406030204" pitchFamily="18" charset="0"/>
                                  <a:cs typeface="Times New Roman" panose="02020603050405020304" pitchFamily="18" charset="0"/>
                                </a:rPr>
                              </m:ctrlPr>
                            </m:dPr>
                            <m:e>
                              <m:acc>
                                <m:accPr>
                                  <m:chr m:val="̂"/>
                                  <m:ctrlPr>
                                    <a:rPr lang="en-US" sz="1800" i="1">
                                      <a:effectLst/>
                                      <a:latin typeface="Cambria Math" panose="02040503050406030204" pitchFamily="18" charset="0"/>
                                      <a:cs typeface="Times New Roman" panose="02020603050405020304" pitchFamily="18" charset="0"/>
                                    </a:rPr>
                                  </m:ctrlPr>
                                </m:accPr>
                                <m:e>
                                  <m:r>
                                    <a:rPr lang="en-US" sz="1800" i="1">
                                      <a:effectLst/>
                                      <a:latin typeface="Cambria Math" panose="02040503050406030204" pitchFamily="18" charset="0"/>
                                      <a:ea typeface="Calibri" panose="020F0502020204030204" pitchFamily="34" charset="0"/>
                                      <a:cs typeface="Times New Roman" panose="02020603050405020304" pitchFamily="18" charset="0"/>
                                    </a:rPr>
                                    <m:t>𝑦</m:t>
                                  </m:r>
                                </m:e>
                              </m:acc>
                              <m:r>
                                <a:rPr lang="en-US" sz="1800" i="1">
                                  <a:effectLst/>
                                  <a:latin typeface="Cambria Math" panose="02040503050406030204" pitchFamily="18" charset="0"/>
                                  <a:ea typeface="Calibri" panose="020F0502020204030204" pitchFamily="34" charset="0"/>
                                  <a:cs typeface="Times New Roman" panose="02020603050405020304" pitchFamily="18" charset="0"/>
                                </a:rPr>
                                <m:t>−</m:t>
                              </m:r>
                              <m:r>
                                <a:rPr lang="en-US" sz="1800" i="1">
                                  <a:effectLst/>
                                  <a:latin typeface="Cambria Math" panose="02040503050406030204" pitchFamily="18" charset="0"/>
                                  <a:ea typeface="Calibri" panose="020F0502020204030204" pitchFamily="34" charset="0"/>
                                  <a:cs typeface="Times New Roman" panose="02020603050405020304" pitchFamily="18" charset="0"/>
                                </a:rPr>
                                <m:t>𝑦</m:t>
                              </m:r>
                            </m:e>
                          </m:d>
                        </m:e>
                        <m:sup>
                          <m:r>
                            <a:rPr lang="en-US" sz="1800" i="1">
                              <a:effectLst/>
                              <a:latin typeface="Cambria Math" panose="02040503050406030204" pitchFamily="18" charset="0"/>
                              <a:ea typeface="Calibri" panose="020F0502020204030204" pitchFamily="34" charset="0"/>
                              <a:cs typeface="Times New Roman" panose="02020603050405020304" pitchFamily="18" charset="0"/>
                            </a:rPr>
                            <m:t>2</m:t>
                          </m:r>
                        </m:sup>
                      </m:sSup>
                      <m:r>
                        <a:rPr lang="en-US" sz="1800" i="1">
                          <a:effectLst/>
                          <a:latin typeface="Cambria Math" panose="02040503050406030204" pitchFamily="18" charset="0"/>
                          <a:ea typeface="Calibri" panose="020F0502020204030204" pitchFamily="34" charset="0"/>
                          <a:cs typeface="Times New Roman" panose="02020603050405020304" pitchFamily="18" charset="0"/>
                        </a:rPr>
                        <m:t>+</m:t>
                      </m:r>
                      <m:f>
                        <m:fPr>
                          <m:ctrlPr>
                            <a:rPr lang="en-US" sz="1800" i="1">
                              <a:effectLst/>
                              <a:latin typeface="Cambria Math" panose="02040503050406030204" pitchFamily="18" charset="0"/>
                              <a:cs typeface="Times New Roman" panose="02020603050405020304" pitchFamily="18" charset="0"/>
                            </a:rPr>
                          </m:ctrlPr>
                        </m:fPr>
                        <m:num>
                          <m:r>
                            <a:rPr lang="en-US" sz="1800" i="1">
                              <a:effectLst/>
                              <a:latin typeface="Cambria Math" panose="02040503050406030204" pitchFamily="18" charset="0"/>
                              <a:ea typeface="Calibri" panose="020F0502020204030204" pitchFamily="34" charset="0"/>
                              <a:cs typeface="Times New Roman" panose="02020603050405020304" pitchFamily="18" charset="0"/>
                            </a:rPr>
                            <m:t>1</m:t>
                          </m:r>
                        </m:num>
                        <m:den>
                          <m:d>
                            <m:dPr>
                              <m:ctrlPr>
                                <a:rPr lang="en-US" sz="1800" i="1">
                                  <a:effectLst/>
                                  <a:latin typeface="Cambria Math" panose="02040503050406030204" pitchFamily="18" charset="0"/>
                                  <a:cs typeface="Times New Roman" panose="02020603050405020304" pitchFamily="18" charset="0"/>
                                </a:rPr>
                              </m:ctrlPr>
                            </m:dPr>
                            <m:e>
                              <m:acc>
                                <m:accPr>
                                  <m:chr m:val="̂"/>
                                  <m:ctrlPr>
                                    <a:rPr lang="en-US" sz="1800" i="1">
                                      <a:effectLst/>
                                      <a:latin typeface="Cambria Math" panose="02040503050406030204" pitchFamily="18" charset="0"/>
                                      <a:cs typeface="Times New Roman" panose="02020603050405020304" pitchFamily="18" charset="0"/>
                                    </a:rPr>
                                  </m:ctrlPr>
                                </m:accPr>
                                <m:e>
                                  <m:r>
                                    <a:rPr lang="en-US" sz="1800" i="1">
                                      <a:effectLst/>
                                      <a:latin typeface="Cambria Math" panose="02040503050406030204" pitchFamily="18" charset="0"/>
                                      <a:ea typeface="Calibri" panose="020F0502020204030204" pitchFamily="34" charset="0"/>
                                      <a:cs typeface="Times New Roman" panose="02020603050405020304" pitchFamily="18" charset="0"/>
                                    </a:rPr>
                                    <m:t>𝑦</m:t>
                                  </m:r>
                                </m:e>
                              </m:acc>
                              <m:r>
                                <a:rPr lang="en-US" sz="1800" i="1">
                                  <a:effectLst/>
                                  <a:latin typeface="Cambria Math" panose="02040503050406030204" pitchFamily="18" charset="0"/>
                                  <a:ea typeface="Calibri" panose="020F0502020204030204" pitchFamily="34" charset="0"/>
                                  <a:cs typeface="Times New Roman" panose="02020603050405020304" pitchFamily="18" charset="0"/>
                                </a:rPr>
                                <m:t>−</m:t>
                              </m:r>
                              <m:r>
                                <a:rPr lang="en-US" sz="1800" i="1">
                                  <a:effectLst/>
                                  <a:latin typeface="Cambria Math" panose="02040503050406030204" pitchFamily="18" charset="0"/>
                                  <a:ea typeface="Calibri" panose="020F0502020204030204" pitchFamily="34" charset="0"/>
                                  <a:cs typeface="Times New Roman" panose="02020603050405020304" pitchFamily="18" charset="0"/>
                                </a:rPr>
                                <m:t>𝑦</m:t>
                              </m:r>
                            </m:e>
                          </m:d>
                          <m:r>
                            <a:rPr lang="en-US" sz="1800" i="1">
                              <a:effectLst/>
                              <a:latin typeface="Cambria Math" panose="02040503050406030204" pitchFamily="18" charset="0"/>
                              <a:ea typeface="Calibri" panose="020F0502020204030204" pitchFamily="34" charset="0"/>
                              <a:cs typeface="Times New Roman" panose="02020603050405020304" pitchFamily="18" charset="0"/>
                            </a:rPr>
                            <m:t>𝐵</m:t>
                          </m:r>
                        </m:den>
                      </m:f>
                      <m:r>
                        <a:rPr lang="en-US" sz="1800" b="0" i="1" smtClean="0">
                          <a:effectLst/>
                          <a:latin typeface="Cambria Math" panose="02040503050406030204" pitchFamily="18" charset="0"/>
                          <a:ea typeface="Calibri" panose="020F0502020204030204" pitchFamily="34" charset="0"/>
                          <a:cs typeface="Times New Roman" panose="02020603050405020304" pitchFamily="18" charset="0"/>
                        </a:rPr>
                        <m:t>+|</m:t>
                      </m:r>
                      <m:d>
                        <m:dPr>
                          <m:begChr m:val="|"/>
                          <m:endChr m:val="|"/>
                          <m:ctrlPr>
                            <a:rPr lang="en-US" sz="1800" b="0" i="1" smtClean="0">
                              <a:effectLst/>
                              <a:latin typeface="Cambria Math" panose="02040503050406030204" pitchFamily="18" charset="0"/>
                              <a:ea typeface="Calibri" panose="020F0502020204030204" pitchFamily="34" charset="0"/>
                              <a:cs typeface="Times New Roman" panose="02020603050405020304" pitchFamily="18" charset="0"/>
                            </a:rPr>
                          </m:ctrlPr>
                        </m:dPr>
                        <m:e>
                          <m:r>
                            <a:rPr lang="en-US" sz="1800" b="0" i="1" smtClean="0">
                              <a:effectLst/>
                              <a:latin typeface="Cambria Math" panose="02040503050406030204" pitchFamily="18" charset="0"/>
                              <a:ea typeface="Cambria Math" panose="02040503050406030204" pitchFamily="18" charset="0"/>
                              <a:cs typeface="Times New Roman" panose="02020603050405020304" pitchFamily="18" charset="0"/>
                            </a:rPr>
                            <m:t>𝛽</m:t>
                          </m:r>
                        </m:e>
                      </m:d>
                      <m:r>
                        <a:rPr lang="en-US" sz="1800" b="0" i="1" smtClean="0">
                          <a:effectLst/>
                          <a:latin typeface="Cambria Math" panose="02040503050406030204" pitchFamily="18" charset="0"/>
                          <a:ea typeface="Calibri" panose="020F0502020204030204" pitchFamily="34" charset="0"/>
                          <a:cs typeface="Times New Roman" panose="02020603050405020304" pitchFamily="18" charset="0"/>
                        </a:rPr>
                        <m:t>|</m:t>
                      </m:r>
                      <m:r>
                        <m:rPr>
                          <m:nor/>
                        </m:rPr>
                        <a:rPr lang="en-US" sz="1800" baseline="-25000" smtClean="0"/>
                        <m:t>∞</m:t>
                      </m:r>
                      <m:r>
                        <a:rPr lang="en-US" sz="1800" i="1">
                          <a:latin typeface="Cambria Math" panose="02040503050406030204" pitchFamily="18" charset="0"/>
                          <a:ea typeface="Calibri" panose="020F0502020204030204" pitchFamily="34" charset="0"/>
                          <a:cs typeface="Times New Roman" panose="02020603050405020304" pitchFamily="18" charset="0"/>
                        </a:rPr>
                        <m:t>+</m:t>
                      </m:r>
                      <m:d>
                        <m:dPr>
                          <m:ctrlPr>
                            <a:rPr lang="en-US" sz="1800" b="0" i="1" baseline="-25000" smtClean="0">
                              <a:latin typeface="Cambria Math" panose="02040503050406030204" pitchFamily="18" charset="0"/>
                            </a:rPr>
                          </m:ctrlPr>
                        </m:dPr>
                        <m:e>
                          <m:r>
                            <a:rPr lang="en-US" sz="1800" b="0" i="1" smtClean="0">
                              <a:latin typeface="Cambria Math" panose="02040503050406030204" pitchFamily="18" charset="0"/>
                              <a:ea typeface="Calibri" panose="020F0502020204030204" pitchFamily="34" charset="0"/>
                              <a:cs typeface="Times New Roman" panose="02020603050405020304" pitchFamily="18" charset="0"/>
                            </a:rPr>
                            <m:t>1−</m:t>
                          </m:r>
                          <m:r>
                            <a:rPr lang="en-US" sz="1800" b="0" i="1" smtClean="0">
                              <a:latin typeface="Cambria Math" panose="02040503050406030204" pitchFamily="18" charset="0"/>
                              <a:ea typeface="Calibri" panose="020F0502020204030204" pitchFamily="34" charset="0"/>
                              <a:cs typeface="Times New Roman" panose="02020603050405020304" pitchFamily="18" charset="0"/>
                            </a:rPr>
                            <m:t>𝑠𝑢𝑚</m:t>
                          </m:r>
                          <m:d>
                            <m:dPr>
                              <m:ctrlPr>
                                <a:rPr lang="en-US" sz="1800" b="0" i="1" smtClean="0">
                                  <a:latin typeface="Cambria Math" panose="02040503050406030204" pitchFamily="18" charset="0"/>
                                  <a:ea typeface="Calibri" panose="020F0502020204030204" pitchFamily="34" charset="0"/>
                                  <a:cs typeface="Times New Roman" panose="02020603050405020304" pitchFamily="18" charset="0"/>
                                </a:rPr>
                              </m:ctrlPr>
                            </m:dPr>
                            <m:e>
                              <m:r>
                                <a:rPr lang="en-US" sz="1800" b="0" i="1" smtClean="0">
                                  <a:latin typeface="Cambria Math" panose="02040503050406030204" pitchFamily="18" charset="0"/>
                                  <a:ea typeface="Cambria Math" panose="02040503050406030204" pitchFamily="18" charset="0"/>
                                  <a:cs typeface="Times New Roman" panose="02020603050405020304" pitchFamily="18" charset="0"/>
                                </a:rPr>
                                <m:t>𝛽</m:t>
                              </m:r>
                            </m:e>
                          </m:d>
                        </m:e>
                      </m:d>
                      <m:sSup>
                        <m:sSupPr>
                          <m:ctrlPr>
                            <a:rPr lang="en-US" sz="1800" b="0" i="1" smtClean="0">
                              <a:latin typeface="Cambria Math" panose="02040503050406030204" pitchFamily="18" charset="0"/>
                              <a:ea typeface="Cambria Math" panose="02040503050406030204" pitchFamily="18" charset="0"/>
                              <a:cs typeface="Times New Roman" panose="02020603050405020304" pitchFamily="18" charset="0"/>
                            </a:rPr>
                          </m:ctrlPr>
                        </m:sSupPr>
                        <m:e>
                          <m:r>
                            <a:rPr lang="en-US" sz="1800" b="0" i="1" smtClean="0">
                              <a:latin typeface="Cambria Math" panose="02040503050406030204" pitchFamily="18" charset="0"/>
                              <a:ea typeface="Cambria Math" panose="02040503050406030204" pitchFamily="18" charset="0"/>
                              <a:cs typeface="Times New Roman" panose="02020603050405020304" pitchFamily="18" charset="0"/>
                            </a:rPr>
                            <m:t> </m:t>
                          </m:r>
                        </m:e>
                        <m:sup>
                          <m:r>
                            <a:rPr lang="en-US" sz="1800" b="0" i="1" smtClean="0">
                              <a:latin typeface="Cambria Math" panose="02040503050406030204" pitchFamily="18" charset="0"/>
                              <a:ea typeface="Cambria Math" panose="02040503050406030204" pitchFamily="18" charset="0"/>
                              <a:cs typeface="Times New Roman" panose="02020603050405020304" pitchFamily="18" charset="0"/>
                            </a:rPr>
                            <m:t>2</m:t>
                          </m:r>
                        </m:sup>
                      </m:sSup>
                    </m:oMath>
                  </m:oMathPara>
                </a14:m>
                <a:endParaRPr lang="en-US" sz="1800" baseline="-25000" dirty="0"/>
              </a:p>
              <a:p>
                <a:r>
                  <a:rPr lang="en-US" sz="1800" dirty="0"/>
                  <a:t>where,</a:t>
                </a:r>
              </a:p>
              <a:p>
                <a:pPr/>
                <a14:m>
                  <m:oMathPara xmlns:m="http://schemas.openxmlformats.org/officeDocument/2006/math">
                    <m:oMathParaPr>
                      <m:jc m:val="centerGroup"/>
                    </m:oMathParaPr>
                    <m:oMath xmlns:m="http://schemas.openxmlformats.org/officeDocument/2006/math">
                      <m:r>
                        <a:rPr lang="en-US" sz="1800" i="1" kern="100" smtClean="0">
                          <a:effectLst/>
                          <a:latin typeface="Cambria Math" panose="02040503050406030204" pitchFamily="18" charset="0"/>
                          <a:ea typeface="Calibri" panose="020F0502020204030204" pitchFamily="34" charset="0"/>
                          <a:cs typeface="Times New Roman" panose="02020603050405020304" pitchFamily="18" charset="0"/>
                        </a:rPr>
                        <m:t>𝐵</m:t>
                      </m:r>
                      <m:r>
                        <a:rPr lang="en-US" sz="1800" i="1" kern="100" smtClean="0">
                          <a:effectLst/>
                          <a:latin typeface="Cambria Math" panose="02040503050406030204" pitchFamily="18" charset="0"/>
                          <a:ea typeface="Calibri" panose="020F0502020204030204" pitchFamily="34" charset="0"/>
                          <a:cs typeface="Times New Roman" panose="02020603050405020304" pitchFamily="18" charset="0"/>
                        </a:rPr>
                        <m:t>=</m:t>
                      </m:r>
                      <m:nary>
                        <m:naryPr>
                          <m:chr m:val="∑"/>
                          <m:limLoc m:val="undOvr"/>
                          <m:grow m:val="on"/>
                          <m:ctrlPr>
                            <a:rPr lang="en-US" sz="1800" i="1" kern="100">
                              <a:effectLst/>
                              <a:latin typeface="Cambria Math" panose="02040503050406030204" pitchFamily="18" charset="0"/>
                              <a:ea typeface="Calibri" panose="020F0502020204030204" pitchFamily="34" charset="0"/>
                              <a:cs typeface="Times New Roman" panose="02020603050405020304" pitchFamily="18" charset="0"/>
                            </a:rPr>
                          </m:ctrlPr>
                        </m:naryPr>
                        <m:sub>
                          <m:r>
                            <a:rPr lang="en-US" sz="1800" i="1" kern="100">
                              <a:effectLst/>
                              <a:latin typeface="Cambria Math" panose="02040503050406030204" pitchFamily="18" charset="0"/>
                              <a:ea typeface="Calibri" panose="020F0502020204030204" pitchFamily="34" charset="0"/>
                              <a:cs typeface="Times New Roman" panose="02020603050405020304" pitchFamily="18" charset="0"/>
                            </a:rPr>
                            <m:t>𝑖</m:t>
                          </m:r>
                          <m:r>
                            <a:rPr lang="en-US" sz="1800" i="1" kern="100">
                              <a:effectLst/>
                              <a:latin typeface="Cambria Math" panose="02040503050406030204" pitchFamily="18" charset="0"/>
                              <a:ea typeface="Calibri" panose="020F0502020204030204" pitchFamily="34" charset="0"/>
                              <a:cs typeface="Times New Roman" panose="02020603050405020304" pitchFamily="18" charset="0"/>
                            </a:rPr>
                            <m:t>=1</m:t>
                          </m:r>
                        </m:sub>
                        <m:sup>
                          <m:r>
                            <a:rPr lang="en-US" sz="1800" i="1" kern="100">
                              <a:effectLst/>
                              <a:latin typeface="Cambria Math" panose="02040503050406030204" pitchFamily="18" charset="0"/>
                              <a:ea typeface="Calibri" panose="020F0502020204030204" pitchFamily="34" charset="0"/>
                              <a:cs typeface="Times New Roman" panose="02020603050405020304" pitchFamily="18" charset="0"/>
                            </a:rPr>
                            <m:t>𝑛</m:t>
                          </m:r>
                        </m:sup>
                        <m:e>
                          <m:sSub>
                            <m:sSubPr>
                              <m:ctrlPr>
                                <a:rPr lang="en-US" sz="1800" i="1" kern="100">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800" i="1" kern="100">
                                  <a:effectLst/>
                                  <a:latin typeface="Cambria Math" panose="02040503050406030204" pitchFamily="18" charset="0"/>
                                  <a:ea typeface="Calibri" panose="020F0502020204030204" pitchFamily="34" charset="0"/>
                                  <a:cs typeface="Times New Roman" panose="02020603050405020304" pitchFamily="18" charset="0"/>
                                </a:rPr>
                                <m:t>𝛽</m:t>
                              </m:r>
                            </m:e>
                            <m:sub>
                              <m:r>
                                <a:rPr lang="en-US" sz="1800" i="1" kern="100">
                                  <a:effectLst/>
                                  <a:latin typeface="Cambria Math" panose="02040503050406030204" pitchFamily="18" charset="0"/>
                                  <a:ea typeface="Calibri" panose="020F0502020204030204" pitchFamily="34" charset="0"/>
                                  <a:cs typeface="Times New Roman" panose="02020603050405020304" pitchFamily="18" charset="0"/>
                                </a:rPr>
                                <m:t>𝑖</m:t>
                              </m:r>
                            </m:sub>
                          </m:sSub>
                          <m:sSub>
                            <m:sSubPr>
                              <m:ctrlPr>
                                <a:rPr lang="en-US" sz="1800" i="1" kern="100">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800" i="1" kern="100">
                                  <a:effectLst/>
                                  <a:latin typeface="Cambria Math" panose="02040503050406030204" pitchFamily="18" charset="0"/>
                                  <a:ea typeface="Calibri" panose="020F0502020204030204" pitchFamily="34" charset="0"/>
                                  <a:cs typeface="Times New Roman" panose="02020603050405020304" pitchFamily="18" charset="0"/>
                                </a:rPr>
                                <m:t>𝑏</m:t>
                              </m:r>
                            </m:e>
                            <m:sub>
                              <m:r>
                                <a:rPr lang="en-US" sz="1800" i="1" kern="100">
                                  <a:effectLst/>
                                  <a:latin typeface="Cambria Math" panose="02040503050406030204" pitchFamily="18" charset="0"/>
                                  <a:ea typeface="Calibri" panose="020F0502020204030204" pitchFamily="34" charset="0"/>
                                  <a:cs typeface="Times New Roman" panose="02020603050405020304" pitchFamily="18" charset="0"/>
                                </a:rPr>
                                <m:t>𝑖</m:t>
                              </m:r>
                            </m:sub>
                          </m:sSub>
                        </m:e>
                      </m:nary>
                    </m:oMath>
                  </m:oMathPara>
                </a14:m>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800" dirty="0"/>
                  <a:t>And, </a:t>
                </a:r>
                <a:r>
                  <a:rPr lang="el-GR" sz="1800" dirty="0"/>
                  <a:t>β</a:t>
                </a:r>
                <a:r>
                  <a:rPr lang="en-US" sz="1800" dirty="0"/>
                  <a:t> are coefficients of regression model.</a:t>
                </a:r>
              </a:p>
              <a:p>
                <a:endParaRPr lang="en-US" dirty="0"/>
              </a:p>
            </p:txBody>
          </p:sp>
        </mc:Choice>
        <mc:Fallback xmlns="">
          <p:sp>
            <p:nvSpPr>
              <p:cNvPr id="9" name="Content Placeholder 8">
                <a:extLst>
                  <a:ext uri="{FF2B5EF4-FFF2-40B4-BE49-F238E27FC236}">
                    <a16:creationId xmlns:a16="http://schemas.microsoft.com/office/drawing/2014/main" id="{C57A9107-19DA-3751-6F30-EF95EDEAD1D7}"/>
                  </a:ext>
                </a:extLst>
              </p:cNvPr>
              <p:cNvSpPr>
                <a:spLocks noGrp="1" noRot="1" noChangeAspect="1" noMove="1" noResize="1" noEditPoints="1" noAdjustHandles="1" noChangeArrowheads="1" noChangeShapeType="1" noTextEdit="1"/>
              </p:cNvSpPr>
              <p:nvPr>
                <p:ph idx="1"/>
              </p:nvPr>
            </p:nvSpPr>
            <p:spPr>
              <a:xfrm>
                <a:off x="1" y="2705879"/>
                <a:ext cx="6096000" cy="2862322"/>
              </a:xfrm>
              <a:blipFill>
                <a:blip r:embed="rId2"/>
                <a:stretch>
                  <a:fillRect l="-300" t="-1919"/>
                </a:stretch>
              </a:blipFill>
            </p:spPr>
            <p:txBody>
              <a:bodyPr/>
              <a:lstStyle/>
              <a:p>
                <a:r>
                  <a:rPr lang="en-US">
                    <a:noFill/>
                  </a:rPr>
                  <a:t> </a:t>
                </a:r>
              </a:p>
            </p:txBody>
          </p:sp>
        </mc:Fallback>
      </mc:AlternateContent>
      <p:pic>
        <p:nvPicPr>
          <p:cNvPr id="5" name="Content Placeholder 4" descr="A diagram of a graph&#10;&#10;Description automatically generated">
            <a:extLst>
              <a:ext uri="{FF2B5EF4-FFF2-40B4-BE49-F238E27FC236}">
                <a16:creationId xmlns:a16="http://schemas.microsoft.com/office/drawing/2014/main" id="{84656F64-A054-6E00-5379-FE7B92831D64}"/>
              </a:ext>
            </a:extLst>
          </p:cNvPr>
          <p:cNvPicPr>
            <a:picLocks noChangeAspect="1"/>
          </p:cNvPicPr>
          <p:nvPr/>
        </p:nvPicPr>
        <p:blipFill rotWithShape="1">
          <a:blip r:embed="rId3">
            <a:extLst>
              <a:ext uri="{28A0092B-C50C-407E-A947-70E740481C1C}">
                <a14:useLocalDpi xmlns:a14="http://schemas.microsoft.com/office/drawing/2010/main" val="0"/>
              </a:ext>
            </a:extLst>
          </a:blip>
          <a:srcRect l="7258" t="59362" r="19404" b="9643"/>
          <a:stretch/>
        </p:blipFill>
        <p:spPr>
          <a:xfrm>
            <a:off x="956487" y="0"/>
            <a:ext cx="10267195" cy="2267339"/>
          </a:xfrm>
          <a:prstGeom prst="rect">
            <a:avLst/>
          </a:prstGeom>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E3EBC159-4B7B-27EB-0459-F6A1477DFA83}"/>
                  </a:ext>
                </a:extLst>
              </p:cNvPr>
              <p:cNvSpPr txBox="1"/>
              <p:nvPr/>
            </p:nvSpPr>
            <p:spPr>
              <a:xfrm>
                <a:off x="6090084" y="2290380"/>
                <a:ext cx="6096000" cy="3693319"/>
              </a:xfrm>
              <a:prstGeom prst="rect">
                <a:avLst/>
              </a:prstGeom>
              <a:noFill/>
            </p:spPr>
            <p:txBody>
              <a:bodyPr wrap="square" rtlCol="0">
                <a:spAutoFit/>
              </a:bodyPr>
              <a:lstStyle/>
              <a:p>
                <a:r>
                  <a:rPr lang="en-US" sz="1800" dirty="0"/>
                  <a:t>The first term penalizes our predicted returns being too far off from the given expected returns.</a:t>
                </a:r>
              </a:p>
              <a:p>
                <a:endParaRPr lang="en-US" sz="1800" dirty="0"/>
              </a:p>
              <a:p>
                <a:r>
                  <a:rPr lang="en-US" sz="1800" dirty="0"/>
                  <a:t>The second term penalizes y &gt; </a:t>
                </a:r>
                <a14:m>
                  <m:oMath xmlns:m="http://schemas.openxmlformats.org/officeDocument/2006/math">
                    <m:acc>
                      <m:accPr>
                        <m:chr m:val="̂"/>
                        <m:ctrlPr>
                          <a:rPr lang="en-US" sz="1800" i="1" smtClean="0">
                            <a:effectLst/>
                            <a:latin typeface="Cambria Math" panose="02040503050406030204" pitchFamily="18" charset="0"/>
                            <a:cs typeface="Times New Roman" panose="02020603050405020304" pitchFamily="18" charset="0"/>
                          </a:rPr>
                        </m:ctrlPr>
                      </m:accPr>
                      <m:e>
                        <m:r>
                          <a:rPr lang="en-US" sz="1800" i="1">
                            <a:effectLst/>
                            <a:latin typeface="Cambria Math" panose="02040503050406030204" pitchFamily="18" charset="0"/>
                            <a:ea typeface="Calibri" panose="020F0502020204030204" pitchFamily="34" charset="0"/>
                            <a:cs typeface="Times New Roman" panose="02020603050405020304" pitchFamily="18" charset="0"/>
                          </a:rPr>
                          <m:t>𝑦</m:t>
                        </m:r>
                      </m:e>
                    </m:acc>
                  </m:oMath>
                </a14:m>
                <a:r>
                  <a:rPr lang="en-US" sz="1800" dirty="0"/>
                  <a:t>. It is appreciated if it is the other way around.</a:t>
                </a:r>
              </a:p>
              <a:p>
                <a:endParaRPr lang="en-US" sz="1800" dirty="0"/>
              </a:p>
              <a:p>
                <a:r>
                  <a:rPr lang="en-US" sz="1800" dirty="0"/>
                  <a:t>The third term acts as a differentiable max() function and penalizes “too many eggs in one basket” to maximize diversification.</a:t>
                </a:r>
              </a:p>
              <a:p>
                <a:endParaRPr lang="en-US" dirty="0"/>
              </a:p>
              <a:p>
                <a:r>
                  <a:rPr lang="en-US" sz="1800" dirty="0"/>
                  <a:t>Finally, the last term makes sure the sum adds up to one for easy coefficient interpretation. </a:t>
                </a:r>
              </a:p>
              <a:p>
                <a:endParaRPr lang="en-US" dirty="0"/>
              </a:p>
            </p:txBody>
          </p:sp>
        </mc:Choice>
        <mc:Fallback xmlns="">
          <p:sp>
            <p:nvSpPr>
              <p:cNvPr id="2" name="TextBox 1">
                <a:extLst>
                  <a:ext uri="{FF2B5EF4-FFF2-40B4-BE49-F238E27FC236}">
                    <a16:creationId xmlns:a16="http://schemas.microsoft.com/office/drawing/2014/main" id="{E3EBC159-4B7B-27EB-0459-F6A1477DFA83}"/>
                  </a:ext>
                </a:extLst>
              </p:cNvPr>
              <p:cNvSpPr txBox="1">
                <a:spLocks noRot="1" noChangeAspect="1" noMove="1" noResize="1" noEditPoints="1" noAdjustHandles="1" noChangeArrowheads="1" noChangeShapeType="1" noTextEdit="1"/>
              </p:cNvSpPr>
              <p:nvPr/>
            </p:nvSpPr>
            <p:spPr>
              <a:xfrm>
                <a:off x="6090084" y="2290380"/>
                <a:ext cx="6096000" cy="3693319"/>
              </a:xfrm>
              <a:prstGeom prst="rect">
                <a:avLst/>
              </a:prstGeom>
              <a:blipFill>
                <a:blip r:embed="rId4"/>
                <a:stretch>
                  <a:fillRect l="-800" t="-990" r="-1300"/>
                </a:stretch>
              </a:blipFill>
            </p:spPr>
            <p:txBody>
              <a:bodyPr/>
              <a:lstStyle/>
              <a:p>
                <a:r>
                  <a:rPr lang="en-US">
                    <a:noFill/>
                  </a:rPr>
                  <a:t> </a:t>
                </a:r>
              </a:p>
            </p:txBody>
          </p:sp>
        </mc:Fallback>
      </mc:AlternateContent>
    </p:spTree>
    <p:extLst>
      <p:ext uri="{BB962C8B-B14F-4D97-AF65-F5344CB8AC3E}">
        <p14:creationId xmlns:p14="http://schemas.microsoft.com/office/powerpoint/2010/main" val="34749559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JuxtaposeVTI">
  <a:themeElements>
    <a:clrScheme name="AnalogousFromRegularSeed_2SEEDS">
      <a:dk1>
        <a:srgbClr val="000000"/>
      </a:dk1>
      <a:lt1>
        <a:srgbClr val="FFFFFF"/>
      </a:lt1>
      <a:dk2>
        <a:srgbClr val="3D2229"/>
      </a:dk2>
      <a:lt2>
        <a:srgbClr val="E2E5E8"/>
      </a:lt2>
      <a:accent1>
        <a:srgbClr val="D56A17"/>
      </a:accent1>
      <a:accent2>
        <a:srgbClr val="E72D29"/>
      </a:accent2>
      <a:accent3>
        <a:srgbClr val="B8A221"/>
      </a:accent3>
      <a:accent4>
        <a:srgbClr val="14B4A3"/>
      </a:accent4>
      <a:accent5>
        <a:srgbClr val="29ADE7"/>
      </a:accent5>
      <a:accent6>
        <a:srgbClr val="174CD5"/>
      </a:accent6>
      <a:hlink>
        <a:srgbClr val="3F87BF"/>
      </a:hlink>
      <a:folHlink>
        <a:srgbClr val="7F7F7F"/>
      </a:folHlink>
    </a:clrScheme>
    <a:fontScheme name="Custom 167">
      <a:majorFont>
        <a:latin typeface="Franklin Gothic Demi Cond"/>
        <a:ea typeface=""/>
        <a:cs typeface=""/>
      </a:majorFont>
      <a:minorFont>
        <a:latin typeface="Franklin Gothic Medium"/>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JuxtaposeVTI" id="{FBDCC3B4-6EA8-442A-B697-43C068E31FE3}" vid="{090F2E09-E4E2-4F71-A70E-279F5A0D9E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1656</TotalTime>
  <Words>564</Words>
  <Application>Microsoft Office PowerPoint</Application>
  <PresentationFormat>Widescreen</PresentationFormat>
  <Paragraphs>131</Paragraphs>
  <Slides>12</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vt:i4>
      </vt:variant>
    </vt:vector>
  </HeadingPairs>
  <TitlesOfParts>
    <vt:vector size="19" baseType="lpstr">
      <vt:lpstr>Arial</vt:lpstr>
      <vt:lpstr>Calibri</vt:lpstr>
      <vt:lpstr>Cambria Math</vt:lpstr>
      <vt:lpstr>Franklin Gothic Demi Cond</vt:lpstr>
      <vt:lpstr>Franklin Gothic Medium</vt:lpstr>
      <vt:lpstr>Wingdings</vt:lpstr>
      <vt:lpstr>JuxtaposeVTI</vt:lpstr>
      <vt:lpstr>Investment management for individual needs using robo-advisors </vt:lpstr>
      <vt:lpstr>Need for this approach</vt:lpstr>
      <vt:lpstr>Tipping our hats to those who came before us….</vt:lpstr>
      <vt:lpstr>      Flow chart</vt:lpstr>
      <vt:lpstr>Visualizations</vt:lpstr>
      <vt:lpstr>PowerPoint Presentation</vt:lpstr>
      <vt:lpstr>Variable importance</vt:lpstr>
      <vt:lpstr>PowerPoint Presentation</vt:lpstr>
      <vt:lpstr>PowerPoint Presentation</vt:lpstr>
      <vt:lpstr>PowerPoint Presentation</vt:lpstr>
      <vt:lpstr>Your financial advisors’ financial advisor</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Investment management for individual needs using robo-advisors</dc:title>
  <dc:creator>ashmit bhardwaj</dc:creator>
  <cp:lastModifiedBy>ashmit bhardwaj</cp:lastModifiedBy>
  <cp:revision>15</cp:revision>
  <dcterms:created xsi:type="dcterms:W3CDTF">2023-12-03T00:17:11Z</dcterms:created>
  <dcterms:modified xsi:type="dcterms:W3CDTF">2023-12-15T17:49:30Z</dcterms:modified>
</cp:coreProperties>
</file>